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7" r:id="rId3"/>
    <p:sldId id="256" r:id="rId4"/>
    <p:sldId id="258" r:id="rId5"/>
    <p:sldId id="259" r:id="rId6"/>
    <p:sldId id="260" r:id="rId7"/>
    <p:sldId id="261" r:id="rId8"/>
    <p:sldId id="264" r:id="rId9"/>
    <p:sldId id="262" r:id="rId10"/>
    <p:sldId id="265" r:id="rId11"/>
    <p:sldId id="263"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9B254"/>
    <a:srgbClr val="B0E6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548"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1898"/>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759"/>
            </a:lvl1pPr>
            <a:lvl2pPr marL="144661" indent="0" algn="ctr">
              <a:buNone/>
              <a:defRPr sz="633"/>
            </a:lvl2pPr>
            <a:lvl3pPr marL="289322" indent="0" algn="ctr">
              <a:buNone/>
              <a:defRPr sz="570"/>
            </a:lvl3pPr>
            <a:lvl4pPr marL="433983" indent="0" algn="ctr">
              <a:buNone/>
              <a:defRPr sz="506"/>
            </a:lvl4pPr>
            <a:lvl5pPr marL="578644" indent="0" algn="ctr">
              <a:buNone/>
              <a:defRPr sz="506"/>
            </a:lvl5pPr>
            <a:lvl6pPr marL="723305" indent="0" algn="ctr">
              <a:buNone/>
              <a:defRPr sz="506"/>
            </a:lvl6pPr>
            <a:lvl7pPr marL="867966" indent="0" algn="ctr">
              <a:buNone/>
              <a:defRPr sz="506"/>
            </a:lvl7pPr>
            <a:lvl8pPr marL="1012627" indent="0" algn="ctr">
              <a:buNone/>
              <a:defRPr sz="506"/>
            </a:lvl8pPr>
            <a:lvl9pPr marL="1157288" indent="0" algn="ctr">
              <a:buNone/>
              <a:defRPr sz="506"/>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18/07/2024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18/07/2024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899"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199"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18/07/2024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190217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18/07/2024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8417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3" y="1709738"/>
            <a:ext cx="10515600" cy="2852737"/>
          </a:xfrm>
        </p:spPr>
        <p:txBody>
          <a:bodyPr anchor="b"/>
          <a:lstStyle>
            <a:lvl1pPr>
              <a:defRPr sz="1898"/>
            </a:lvl1pPr>
          </a:lstStyle>
          <a:p>
            <a:r>
              <a:rPr lang="fr-FR"/>
              <a:t>Modifiez le style du titre</a:t>
            </a:r>
          </a:p>
        </p:txBody>
      </p:sp>
      <p:sp>
        <p:nvSpPr>
          <p:cNvPr id="3" name="Espace réservé du texte 2"/>
          <p:cNvSpPr>
            <a:spLocks noGrp="1"/>
          </p:cNvSpPr>
          <p:nvPr>
            <p:ph type="body" idx="1"/>
          </p:nvPr>
        </p:nvSpPr>
        <p:spPr>
          <a:xfrm>
            <a:off x="831853" y="4589465"/>
            <a:ext cx="10515600" cy="1500187"/>
          </a:xfrm>
        </p:spPr>
        <p:txBody>
          <a:bodyPr/>
          <a:lstStyle>
            <a:lvl1pPr marL="0" indent="0">
              <a:buNone/>
              <a:defRPr sz="759">
                <a:solidFill>
                  <a:schemeClr val="tx1">
                    <a:tint val="82000"/>
                  </a:schemeClr>
                </a:solidFill>
              </a:defRPr>
            </a:lvl1pPr>
            <a:lvl2pPr marL="144661" indent="0">
              <a:buNone/>
              <a:defRPr sz="633">
                <a:solidFill>
                  <a:schemeClr val="tx1">
                    <a:tint val="82000"/>
                  </a:schemeClr>
                </a:solidFill>
              </a:defRPr>
            </a:lvl2pPr>
            <a:lvl3pPr marL="289322" indent="0">
              <a:buNone/>
              <a:defRPr sz="570">
                <a:solidFill>
                  <a:schemeClr val="tx1">
                    <a:tint val="82000"/>
                  </a:schemeClr>
                </a:solidFill>
              </a:defRPr>
            </a:lvl3pPr>
            <a:lvl4pPr marL="433983" indent="0">
              <a:buNone/>
              <a:defRPr sz="506">
                <a:solidFill>
                  <a:schemeClr val="tx1">
                    <a:tint val="82000"/>
                  </a:schemeClr>
                </a:solidFill>
              </a:defRPr>
            </a:lvl4pPr>
            <a:lvl5pPr marL="578644" indent="0">
              <a:buNone/>
              <a:defRPr sz="506">
                <a:solidFill>
                  <a:schemeClr val="tx1">
                    <a:tint val="82000"/>
                  </a:schemeClr>
                </a:solidFill>
              </a:defRPr>
            </a:lvl5pPr>
            <a:lvl6pPr marL="723305" indent="0">
              <a:buNone/>
              <a:defRPr sz="506">
                <a:solidFill>
                  <a:schemeClr val="tx1">
                    <a:tint val="82000"/>
                  </a:schemeClr>
                </a:solidFill>
              </a:defRPr>
            </a:lvl6pPr>
            <a:lvl7pPr marL="867966" indent="0">
              <a:buNone/>
              <a:defRPr sz="506">
                <a:solidFill>
                  <a:schemeClr val="tx1">
                    <a:tint val="82000"/>
                  </a:schemeClr>
                </a:solidFill>
              </a:defRPr>
            </a:lvl7pPr>
            <a:lvl8pPr marL="1012627" indent="0">
              <a:buNone/>
              <a:defRPr sz="506">
                <a:solidFill>
                  <a:schemeClr val="tx1">
                    <a:tint val="82000"/>
                  </a:schemeClr>
                </a:solidFill>
              </a:defRPr>
            </a:lvl8pPr>
            <a:lvl9pPr marL="1157288" indent="0">
              <a:buNone/>
              <a:defRPr sz="506">
                <a:solidFill>
                  <a:schemeClr val="tx1">
                    <a:tint val="82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18/07/2024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1"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1"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38941B0-F4D5-4460-BCAD-F7E2B41A8257}" type="datetimeFigureOut">
              <a:rPr lang="fr-FR" smtClean="0"/>
              <a:t>18/07/2024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9"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91" y="1681163"/>
            <a:ext cx="5157787" cy="823912"/>
          </a:xfrm>
        </p:spPr>
        <p:txBody>
          <a:bodyPr anchor="b"/>
          <a:lstStyle>
            <a:lvl1pPr marL="0" indent="0">
              <a:buNone/>
              <a:defRPr sz="759" b="1"/>
            </a:lvl1pPr>
            <a:lvl2pPr marL="144661" indent="0">
              <a:buNone/>
              <a:defRPr sz="633" b="1"/>
            </a:lvl2pPr>
            <a:lvl3pPr marL="289322" indent="0">
              <a:buNone/>
              <a:defRPr sz="570" b="1"/>
            </a:lvl3pPr>
            <a:lvl4pPr marL="433983" indent="0">
              <a:buNone/>
              <a:defRPr sz="506" b="1"/>
            </a:lvl4pPr>
            <a:lvl5pPr marL="578644" indent="0">
              <a:buNone/>
              <a:defRPr sz="506" b="1"/>
            </a:lvl5pPr>
            <a:lvl6pPr marL="723305" indent="0">
              <a:buNone/>
              <a:defRPr sz="506" b="1"/>
            </a:lvl6pPr>
            <a:lvl7pPr marL="867966" indent="0">
              <a:buNone/>
              <a:defRPr sz="506" b="1"/>
            </a:lvl7pPr>
            <a:lvl8pPr marL="1012627" indent="0">
              <a:buNone/>
              <a:defRPr sz="506" b="1"/>
            </a:lvl8pPr>
            <a:lvl9pPr marL="1157288" indent="0">
              <a:buNone/>
              <a:defRPr sz="506" b="1"/>
            </a:lvl9pPr>
          </a:lstStyle>
          <a:p>
            <a:pPr lvl="0"/>
            <a:r>
              <a:rPr lang="fr-FR"/>
              <a:t>Modifiez les styles du texte du masque</a:t>
            </a:r>
          </a:p>
        </p:txBody>
      </p:sp>
      <p:sp>
        <p:nvSpPr>
          <p:cNvPr id="4" name="Espace réservé du contenu 3"/>
          <p:cNvSpPr>
            <a:spLocks noGrp="1"/>
          </p:cNvSpPr>
          <p:nvPr>
            <p:ph sz="half" idx="2"/>
          </p:nvPr>
        </p:nvSpPr>
        <p:spPr>
          <a:xfrm>
            <a:off x="839791" y="2505076"/>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3" y="1681163"/>
            <a:ext cx="5183188" cy="823912"/>
          </a:xfrm>
        </p:spPr>
        <p:txBody>
          <a:bodyPr anchor="b"/>
          <a:lstStyle>
            <a:lvl1pPr marL="0" indent="0">
              <a:buNone/>
              <a:defRPr sz="759" b="1"/>
            </a:lvl1pPr>
            <a:lvl2pPr marL="144661" indent="0">
              <a:buNone/>
              <a:defRPr sz="633" b="1"/>
            </a:lvl2pPr>
            <a:lvl3pPr marL="289322" indent="0">
              <a:buNone/>
              <a:defRPr sz="570" b="1"/>
            </a:lvl3pPr>
            <a:lvl4pPr marL="433983" indent="0">
              <a:buNone/>
              <a:defRPr sz="506" b="1"/>
            </a:lvl4pPr>
            <a:lvl5pPr marL="578644" indent="0">
              <a:buNone/>
              <a:defRPr sz="506" b="1"/>
            </a:lvl5pPr>
            <a:lvl6pPr marL="723305" indent="0">
              <a:buNone/>
              <a:defRPr sz="506" b="1"/>
            </a:lvl6pPr>
            <a:lvl7pPr marL="867966" indent="0">
              <a:buNone/>
              <a:defRPr sz="506" b="1"/>
            </a:lvl7pPr>
            <a:lvl8pPr marL="1012627" indent="0">
              <a:buNone/>
              <a:defRPr sz="506" b="1"/>
            </a:lvl8pPr>
            <a:lvl9pPr marL="1157288" indent="0">
              <a:buNone/>
              <a:defRPr sz="506" b="1"/>
            </a:lvl9pPr>
          </a:lstStyle>
          <a:p>
            <a:pPr lvl="0"/>
            <a:r>
              <a:rPr lang="fr-FR"/>
              <a:t>Modifiez les styles du texte du masque</a:t>
            </a:r>
          </a:p>
        </p:txBody>
      </p:sp>
      <p:sp>
        <p:nvSpPr>
          <p:cNvPr id="6" name="Espace réservé du contenu 5"/>
          <p:cNvSpPr>
            <a:spLocks noGrp="1"/>
          </p:cNvSpPr>
          <p:nvPr>
            <p:ph sz="quarter" idx="4"/>
          </p:nvPr>
        </p:nvSpPr>
        <p:spPr>
          <a:xfrm>
            <a:off x="6172203" y="2505076"/>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638941B0-F4D5-4460-BCAD-F7E2B41A8257}" type="datetimeFigureOut">
              <a:rPr lang="fr-FR" smtClean="0"/>
              <a:t>18/07/2024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638941B0-F4D5-4460-BCAD-F7E2B41A8257}" type="datetimeFigureOut">
              <a:rPr lang="fr-FR" smtClean="0"/>
              <a:t>18/07/2024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8941B0-F4D5-4460-BCAD-F7E2B41A8257}" type="datetimeFigureOut">
              <a:rPr lang="fr-FR" smtClean="0"/>
              <a:t>18/07/2024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91" y="457200"/>
            <a:ext cx="3932236" cy="1600200"/>
          </a:xfrm>
        </p:spPr>
        <p:txBody>
          <a:bodyPr anchor="b"/>
          <a:lstStyle>
            <a:lvl1pPr>
              <a:defRPr sz="1013"/>
            </a:lvl1pPr>
          </a:lstStyle>
          <a:p>
            <a:r>
              <a:rPr lang="fr-FR"/>
              <a:t>Modifiez le style du titre</a:t>
            </a:r>
          </a:p>
        </p:txBody>
      </p:sp>
      <p:sp>
        <p:nvSpPr>
          <p:cNvPr id="3" name="Espace réservé du contenu 2"/>
          <p:cNvSpPr>
            <a:spLocks noGrp="1"/>
          </p:cNvSpPr>
          <p:nvPr>
            <p:ph idx="1"/>
          </p:nvPr>
        </p:nvSpPr>
        <p:spPr>
          <a:xfrm>
            <a:off x="5183190" y="987425"/>
            <a:ext cx="6172201" cy="4873625"/>
          </a:xfrm>
        </p:spPr>
        <p:txBody>
          <a:bodyPr/>
          <a:lstStyle>
            <a:lvl1pPr>
              <a:defRPr sz="1013"/>
            </a:lvl1pPr>
            <a:lvl2pPr>
              <a:defRPr sz="886"/>
            </a:lvl2pPr>
            <a:lvl3pPr>
              <a:defRPr sz="759"/>
            </a:lvl3pPr>
            <a:lvl4pPr>
              <a:defRPr sz="633"/>
            </a:lvl4pPr>
            <a:lvl5pPr>
              <a:defRPr sz="633"/>
            </a:lvl5pPr>
            <a:lvl6pPr>
              <a:defRPr sz="633"/>
            </a:lvl6pPr>
            <a:lvl7pPr>
              <a:defRPr sz="633"/>
            </a:lvl7pPr>
            <a:lvl8pPr>
              <a:defRPr sz="633"/>
            </a:lvl8pPr>
            <a:lvl9pPr>
              <a:defRPr sz="633"/>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91" y="2057400"/>
            <a:ext cx="3932236" cy="3811588"/>
          </a:xfrm>
        </p:spPr>
        <p:txBody>
          <a:bodyPr/>
          <a:lstStyle>
            <a:lvl1pPr marL="0" indent="0">
              <a:buNone/>
              <a:defRPr sz="506"/>
            </a:lvl1pPr>
            <a:lvl2pPr marL="144661" indent="0">
              <a:buNone/>
              <a:defRPr sz="443"/>
            </a:lvl2pPr>
            <a:lvl3pPr marL="289322" indent="0">
              <a:buNone/>
              <a:defRPr sz="380"/>
            </a:lvl3pPr>
            <a:lvl4pPr marL="433983" indent="0">
              <a:buNone/>
              <a:defRPr sz="317"/>
            </a:lvl4pPr>
            <a:lvl5pPr marL="578644" indent="0">
              <a:buNone/>
              <a:defRPr sz="317"/>
            </a:lvl5pPr>
            <a:lvl6pPr marL="723305" indent="0">
              <a:buNone/>
              <a:defRPr sz="317"/>
            </a:lvl6pPr>
            <a:lvl7pPr marL="867966" indent="0">
              <a:buNone/>
              <a:defRPr sz="317"/>
            </a:lvl7pPr>
            <a:lvl8pPr marL="1012627" indent="0">
              <a:buNone/>
              <a:defRPr sz="317"/>
            </a:lvl8pPr>
            <a:lvl9pPr marL="1157288" indent="0">
              <a:buNone/>
              <a:defRPr sz="317"/>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18/07/2024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91" y="457200"/>
            <a:ext cx="3932236" cy="1600200"/>
          </a:xfrm>
        </p:spPr>
        <p:txBody>
          <a:bodyPr anchor="b"/>
          <a:lstStyle>
            <a:lvl1pPr>
              <a:defRPr sz="1013"/>
            </a:lvl1pPr>
          </a:lstStyle>
          <a:p>
            <a:r>
              <a:rPr lang="fr-FR"/>
              <a:t>Modifiez le style du titre</a:t>
            </a:r>
          </a:p>
        </p:txBody>
      </p:sp>
      <p:sp>
        <p:nvSpPr>
          <p:cNvPr id="3" name="Espace réservé pour une image  2"/>
          <p:cNvSpPr>
            <a:spLocks noGrp="1"/>
          </p:cNvSpPr>
          <p:nvPr>
            <p:ph type="pic" idx="1"/>
          </p:nvPr>
        </p:nvSpPr>
        <p:spPr>
          <a:xfrm>
            <a:off x="5183190" y="987425"/>
            <a:ext cx="6172201" cy="4873625"/>
          </a:xfrm>
        </p:spPr>
        <p:txBody>
          <a:bodyPr/>
          <a:lstStyle>
            <a:lvl1pPr marL="0" indent="0">
              <a:buNone/>
              <a:defRPr sz="1013"/>
            </a:lvl1pPr>
            <a:lvl2pPr marL="144661" indent="0">
              <a:buNone/>
              <a:defRPr sz="886"/>
            </a:lvl2pPr>
            <a:lvl3pPr marL="289322" indent="0">
              <a:buNone/>
              <a:defRPr sz="759"/>
            </a:lvl3pPr>
            <a:lvl4pPr marL="433983" indent="0">
              <a:buNone/>
              <a:defRPr sz="633"/>
            </a:lvl4pPr>
            <a:lvl5pPr marL="578644" indent="0">
              <a:buNone/>
              <a:defRPr sz="633"/>
            </a:lvl5pPr>
            <a:lvl6pPr marL="723305" indent="0">
              <a:buNone/>
              <a:defRPr sz="633"/>
            </a:lvl6pPr>
            <a:lvl7pPr marL="867966" indent="0">
              <a:buNone/>
              <a:defRPr sz="633"/>
            </a:lvl7pPr>
            <a:lvl8pPr marL="1012627" indent="0">
              <a:buNone/>
              <a:defRPr sz="633"/>
            </a:lvl8pPr>
            <a:lvl9pPr marL="1157288" indent="0">
              <a:buNone/>
              <a:defRPr sz="633"/>
            </a:lvl9pPr>
          </a:lstStyle>
          <a:p>
            <a:endParaRPr lang="fr-FR"/>
          </a:p>
        </p:txBody>
      </p:sp>
      <p:sp>
        <p:nvSpPr>
          <p:cNvPr id="4" name="Espace réservé du texte 3"/>
          <p:cNvSpPr>
            <a:spLocks noGrp="1"/>
          </p:cNvSpPr>
          <p:nvPr>
            <p:ph type="body" sz="half" idx="2"/>
          </p:nvPr>
        </p:nvSpPr>
        <p:spPr>
          <a:xfrm>
            <a:off x="839791" y="2057400"/>
            <a:ext cx="3932236" cy="3811588"/>
          </a:xfrm>
        </p:spPr>
        <p:txBody>
          <a:bodyPr/>
          <a:lstStyle>
            <a:lvl1pPr marL="0" indent="0">
              <a:buNone/>
              <a:defRPr sz="506"/>
            </a:lvl1pPr>
            <a:lvl2pPr marL="144661" indent="0">
              <a:buNone/>
              <a:defRPr sz="443"/>
            </a:lvl2pPr>
            <a:lvl3pPr marL="289322" indent="0">
              <a:buNone/>
              <a:defRPr sz="380"/>
            </a:lvl3pPr>
            <a:lvl4pPr marL="433983" indent="0">
              <a:buNone/>
              <a:defRPr sz="317"/>
            </a:lvl4pPr>
            <a:lvl5pPr marL="578644" indent="0">
              <a:buNone/>
              <a:defRPr sz="317"/>
            </a:lvl5pPr>
            <a:lvl6pPr marL="723305" indent="0">
              <a:buNone/>
              <a:defRPr sz="317"/>
            </a:lvl6pPr>
            <a:lvl7pPr marL="867966" indent="0">
              <a:buNone/>
              <a:defRPr sz="317"/>
            </a:lvl7pPr>
            <a:lvl8pPr marL="1012627" indent="0">
              <a:buNone/>
              <a:defRPr sz="317"/>
            </a:lvl8pPr>
            <a:lvl9pPr marL="1157288" indent="0">
              <a:buNone/>
              <a:defRPr sz="317"/>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18/07/2024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4"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4"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1" y="6356352"/>
            <a:ext cx="2743200" cy="365125"/>
          </a:xfrm>
          <a:prstGeom prst="rect">
            <a:avLst/>
          </a:prstGeom>
        </p:spPr>
        <p:txBody>
          <a:bodyPr vert="horz" lIns="91440" tIns="45720" rIns="91440" bIns="45720" rtlCol="0" anchor="ctr"/>
          <a:lstStyle>
            <a:lvl1pPr algn="l">
              <a:defRPr sz="380">
                <a:solidFill>
                  <a:schemeClr val="tx1">
                    <a:tint val="82000"/>
                  </a:schemeClr>
                </a:solidFill>
              </a:defRPr>
            </a:lvl1pPr>
          </a:lstStyle>
          <a:p>
            <a:fld id="{638941B0-F4D5-4460-BCAD-F7E2B41A8257}" type="datetimeFigureOut">
              <a:rPr lang="fr-FR" smtClean="0"/>
              <a:t>18/07/2024</a:t>
            </a:fld>
            <a:endParaRPr lang="fr-FR"/>
          </a:p>
        </p:txBody>
      </p:sp>
      <p:sp>
        <p:nvSpPr>
          <p:cNvPr id="5" name="Espace réservé du pied de page 4"/>
          <p:cNvSpPr>
            <a:spLocks noGrp="1"/>
          </p:cNvSpPr>
          <p:nvPr>
            <p:ph type="ftr" sz="quarter" idx="3"/>
          </p:nvPr>
        </p:nvSpPr>
        <p:spPr>
          <a:xfrm>
            <a:off x="4038604" y="6356352"/>
            <a:ext cx="4114800" cy="365125"/>
          </a:xfrm>
          <a:prstGeom prst="rect">
            <a:avLst/>
          </a:prstGeom>
        </p:spPr>
        <p:txBody>
          <a:bodyPr vert="horz" lIns="91440" tIns="45720" rIns="91440" bIns="45720" rtlCol="0" anchor="ctr"/>
          <a:lstStyle>
            <a:lvl1pPr algn="ctr">
              <a:defRPr sz="380">
                <a:solidFill>
                  <a:schemeClr val="tx1">
                    <a:tint val="82000"/>
                  </a:schemeClr>
                </a:solidFill>
              </a:defRPr>
            </a:lvl1pPr>
          </a:lstStyle>
          <a:p>
            <a:endParaRPr lang="fr-FR"/>
          </a:p>
        </p:txBody>
      </p:sp>
      <p:sp>
        <p:nvSpPr>
          <p:cNvPr id="6" name="Espace réservé du numéro de diapositive 5"/>
          <p:cNvSpPr>
            <a:spLocks noGrp="1"/>
          </p:cNvSpPr>
          <p:nvPr>
            <p:ph type="sldNum" sz="quarter" idx="4"/>
          </p:nvPr>
        </p:nvSpPr>
        <p:spPr>
          <a:xfrm>
            <a:off x="8610601" y="6356352"/>
            <a:ext cx="2743200" cy="365125"/>
          </a:xfrm>
          <a:prstGeom prst="rect">
            <a:avLst/>
          </a:prstGeom>
        </p:spPr>
        <p:txBody>
          <a:bodyPr vert="horz" lIns="91440" tIns="45720" rIns="91440" bIns="45720" rtlCol="0" anchor="ctr"/>
          <a:lstStyle>
            <a:lvl1pPr algn="r">
              <a:defRPr sz="380">
                <a:solidFill>
                  <a:schemeClr val="tx1">
                    <a:tint val="82000"/>
                  </a:schemeClr>
                </a:solidFill>
              </a:defRPr>
            </a:lvl1pPr>
          </a:lstStyle>
          <a:p>
            <a:fld id="{27C6CCC6-2BE5-4E42-96A4-D1E8E81A3D8E}" type="slidenum">
              <a:rPr lang="fr-FR" smtClean="0"/>
              <a:t>‹N°›</a:t>
            </a:fld>
            <a:endParaRPr lang="fr-FR"/>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CC7253-DDD2-F797-6CF4-7B1FECC162D7}"/>
              </a:ext>
            </a:extLst>
          </p:cNvPr>
          <p:cNvSpPr>
            <a:spLocks noGrp="1"/>
          </p:cNvSpPr>
          <p:nvPr>
            <p:ph type="title"/>
          </p:nvPr>
        </p:nvSpPr>
        <p:spPr>
          <a:solidFill>
            <a:srgbClr val="79B254"/>
          </a:solidFill>
        </p:spPr>
        <p:txBody>
          <a:bodyPr/>
          <a:lstStyle/>
          <a:p>
            <a:pPr algn="ctr"/>
            <a:r>
              <a:rPr lang="fr-FR" sz="4000" b="1"/>
              <a:t>Fiche de personnage</a:t>
            </a:r>
            <a:endParaRPr lang="fr-FR"/>
          </a:p>
        </p:txBody>
      </p:sp>
      <p:sp>
        <p:nvSpPr>
          <p:cNvPr id="3" name="Espace réservé du contenu 2">
            <a:extLst>
              <a:ext uri="{FF2B5EF4-FFF2-40B4-BE49-F238E27FC236}">
                <a16:creationId xmlns:a16="http://schemas.microsoft.com/office/drawing/2014/main" id="{FAC490A0-8EF1-D76F-92E2-0F350C057A42}"/>
              </a:ext>
            </a:extLst>
          </p:cNvPr>
          <p:cNvSpPr>
            <a:spLocks noGrp="1"/>
          </p:cNvSpPr>
          <p:nvPr>
            <p:ph idx="1"/>
          </p:nvPr>
        </p:nvSpPr>
        <p:spPr>
          <a:xfrm>
            <a:off x="838204" y="1972657"/>
            <a:ext cx="10515600" cy="4351338"/>
          </a:xfrm>
        </p:spPr>
        <p:txBody>
          <a:bodyPr vert="horz" lIns="91440" tIns="45720" rIns="91440" bIns="45720" rtlCol="0" anchor="t">
            <a:normAutofit fontScale="92500" lnSpcReduction="20000"/>
          </a:bodyPr>
          <a:lstStyle/>
          <a:p>
            <a:pPr marL="0" indent="0">
              <a:buNone/>
            </a:pPr>
            <a:r>
              <a:rPr lang="fr-FR" sz="2400" dirty="0"/>
              <a:t>Ce document est une fiche de personnage dont l'objectif est de vous aider à construire un personnage et à visualiser le plus facilement possible ses caractéristiques.</a:t>
            </a:r>
          </a:p>
          <a:p>
            <a:pPr marL="0" indent="0">
              <a:buNone/>
            </a:pPr>
            <a:endParaRPr lang="fr-FR" sz="2400" dirty="0"/>
          </a:p>
          <a:p>
            <a:pPr marL="0" indent="0">
              <a:buNone/>
            </a:pPr>
            <a:r>
              <a:rPr lang="fr-FR" sz="2400" dirty="0"/>
              <a:t>Nous avons cherché à construire la meilleure fiche de personnages possible, prenant en compte vos remarques et d’autres fiches existantes. </a:t>
            </a:r>
          </a:p>
          <a:p>
            <a:pPr marL="0" indent="0">
              <a:buNone/>
            </a:pPr>
            <a:r>
              <a:rPr lang="fr-FR" sz="2200" i="1" dirty="0"/>
              <a:t>Le mieux est de l’imprimer de le travailler à la main ou de remplir directement dans PowerPoint.</a:t>
            </a:r>
          </a:p>
          <a:p>
            <a:pPr marL="0" indent="0">
              <a:buNone/>
            </a:pPr>
            <a:r>
              <a:rPr lang="fr-FR" sz="2400" dirty="0"/>
              <a:t>Sans être exhaustif, ce document complet vous permettra d'aborder les facettes les plus importantes d'un personnage. Des consignes vous seront données dans le cas d'exercices inédits pour vous guider dans votre création.</a:t>
            </a:r>
          </a:p>
          <a:p>
            <a:pPr marL="0" indent="0">
              <a:buNone/>
            </a:pPr>
            <a:r>
              <a:rPr lang="fr-FR" sz="2400" dirty="0"/>
              <a:t>Ne vous sentez pas obligés de tout remplir. Certains éléments </a:t>
            </a:r>
            <a:r>
              <a:rPr lang="fr-FR" sz="2000" dirty="0"/>
              <a:t>ne</a:t>
            </a:r>
            <a:r>
              <a:rPr lang="fr-FR" sz="2400" dirty="0"/>
              <a:t> vous seront d'aucune utilité pour votre histoire, selon votre projet. Essayez cependant de compléter la carte d'identité du personnage ainsi que la page personnalité, apparence et passé/évolution dans l'intrigue.</a:t>
            </a:r>
          </a:p>
        </p:txBody>
      </p:sp>
      <p:sp>
        <p:nvSpPr>
          <p:cNvPr id="4" name="ZoneTexte 3">
            <a:extLst>
              <a:ext uri="{FF2B5EF4-FFF2-40B4-BE49-F238E27FC236}">
                <a16:creationId xmlns:a16="http://schemas.microsoft.com/office/drawing/2014/main" id="{10E05891-CCA8-DC4C-D938-8C56211C404E}"/>
              </a:ext>
            </a:extLst>
          </p:cNvPr>
          <p:cNvSpPr txBox="1"/>
          <p:nvPr/>
        </p:nvSpPr>
        <p:spPr>
          <a:xfrm>
            <a:off x="3989269" y="6334780"/>
            <a:ext cx="4213461" cy="523220"/>
          </a:xfrm>
          <a:prstGeom prst="rect">
            <a:avLst/>
          </a:prstGeom>
          <a:noFill/>
        </p:spPr>
        <p:txBody>
          <a:bodyPr wrap="none" rtlCol="0">
            <a:spAutoFit/>
          </a:bodyPr>
          <a:lstStyle/>
          <a:p>
            <a:pPr algn="ctr"/>
            <a:r>
              <a:rPr lang="fr-FR" sz="1400" dirty="0"/>
              <a:t>Par </a:t>
            </a:r>
            <a:r>
              <a:rPr lang="fr-FR" sz="1400" i="1" dirty="0"/>
              <a:t>Publier son Livre</a:t>
            </a:r>
            <a:r>
              <a:rPr lang="fr-FR" sz="1400" dirty="0"/>
              <a:t>, publiersonlivre.fr © </a:t>
            </a:r>
          </a:p>
          <a:p>
            <a:pPr algn="ctr"/>
            <a:r>
              <a:rPr lang="fr-FR" sz="1400" dirty="0"/>
              <a:t>Reproduction et diffusion interdite sans autorisation</a:t>
            </a:r>
          </a:p>
        </p:txBody>
      </p:sp>
      <p:pic>
        <p:nvPicPr>
          <p:cNvPr id="8" name="Image 7">
            <a:extLst>
              <a:ext uri="{FF2B5EF4-FFF2-40B4-BE49-F238E27FC236}">
                <a16:creationId xmlns:a16="http://schemas.microsoft.com/office/drawing/2014/main" id="{908BCF19-2F95-CF0F-94C3-61130395C61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67876" y="534005"/>
            <a:ext cx="1495562" cy="1019942"/>
          </a:xfrm>
          <a:prstGeom prst="ellipse">
            <a:avLst/>
          </a:prstGeom>
          <a:ln>
            <a:noFill/>
          </a:ln>
          <a:effectLst>
            <a:softEdge rad="112500"/>
          </a:effectLst>
        </p:spPr>
      </p:pic>
    </p:spTree>
    <p:extLst>
      <p:ext uri="{BB962C8B-B14F-4D97-AF65-F5344CB8AC3E}">
        <p14:creationId xmlns:p14="http://schemas.microsoft.com/office/powerpoint/2010/main" val="1081809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a:extLst>
              <a:ext uri="{FF2B5EF4-FFF2-40B4-BE49-F238E27FC236}">
                <a16:creationId xmlns:a16="http://schemas.microsoft.com/office/drawing/2014/main" id="{D92C1E8C-63DC-E03B-B1F6-3F008D300966}"/>
              </a:ext>
            </a:extLst>
          </p:cNvPr>
          <p:cNvGraphicFramePr>
            <a:graphicFrameLocks noGrp="1"/>
          </p:cNvGraphicFramePr>
          <p:nvPr>
            <p:extLst>
              <p:ext uri="{D42A27DB-BD31-4B8C-83A1-F6EECF244321}">
                <p14:modId xmlns:p14="http://schemas.microsoft.com/office/powerpoint/2010/main" val="2803618412"/>
              </p:ext>
            </p:extLst>
          </p:nvPr>
        </p:nvGraphicFramePr>
        <p:xfrm>
          <a:off x="0" y="0"/>
          <a:ext cx="7928952" cy="6858058"/>
        </p:xfrm>
        <a:graphic>
          <a:graphicData uri="http://schemas.openxmlformats.org/drawingml/2006/table">
            <a:tbl>
              <a:tblPr firstRow="1" bandRow="1">
                <a:tableStyleId>{5C22544A-7EE6-4342-B048-85BDC9FD1C3A}</a:tableStyleId>
              </a:tblPr>
              <a:tblGrid>
                <a:gridCol w="3965820">
                  <a:extLst>
                    <a:ext uri="{9D8B030D-6E8A-4147-A177-3AD203B41FA5}">
                      <a16:colId xmlns:a16="http://schemas.microsoft.com/office/drawing/2014/main" val="2274153272"/>
                    </a:ext>
                  </a:extLst>
                </a:gridCol>
                <a:gridCol w="3963132">
                  <a:extLst>
                    <a:ext uri="{9D8B030D-6E8A-4147-A177-3AD203B41FA5}">
                      <a16:colId xmlns:a16="http://schemas.microsoft.com/office/drawing/2014/main" val="645989712"/>
                    </a:ext>
                  </a:extLst>
                </a:gridCol>
              </a:tblGrid>
              <a:tr h="1313608">
                <a:tc>
                  <a:txBody>
                    <a:bodyPr/>
                    <a:lstStyle/>
                    <a:p>
                      <a:pPr algn="ctr"/>
                      <a:r>
                        <a:rPr lang="fr-FR"/>
                        <a:t>Ce qu'il aime (si possible, expliquer pourquoi)</a:t>
                      </a:r>
                    </a:p>
                  </a:txBody>
                  <a:tcPr>
                    <a:solidFill>
                      <a:srgbClr val="79B254"/>
                    </a:solidFill>
                  </a:tcPr>
                </a:tc>
                <a:tc>
                  <a:txBody>
                    <a:bodyPr/>
                    <a:lstStyle/>
                    <a:p>
                      <a:pPr algn="ctr"/>
                      <a:r>
                        <a:rPr lang="fr-FR"/>
                        <a:t>Ce qu'il déteste (si possible, expliquer pourquoi)</a:t>
                      </a:r>
                    </a:p>
                  </a:txBody>
                  <a:tcPr>
                    <a:solidFill>
                      <a:srgbClr val="79B254"/>
                    </a:solidFill>
                  </a:tcPr>
                </a:tc>
                <a:extLst>
                  <a:ext uri="{0D108BD9-81ED-4DB2-BD59-A6C34878D82A}">
                    <a16:rowId xmlns:a16="http://schemas.microsoft.com/office/drawing/2014/main" val="1152184001"/>
                  </a:ext>
                </a:extLst>
              </a:tr>
              <a:tr h="5544450">
                <a:tc>
                  <a:txBody>
                    <a:bodyPr/>
                    <a:lstStyle/>
                    <a:p>
                      <a:pPr algn="ctr"/>
                      <a:endParaRPr lang="fr-FR"/>
                    </a:p>
                  </a:txBody>
                  <a:tcPr>
                    <a:solidFill>
                      <a:srgbClr val="B0E677"/>
                    </a:solidFill>
                  </a:tcPr>
                </a:tc>
                <a:tc>
                  <a:txBody>
                    <a:bodyPr/>
                    <a:lstStyle/>
                    <a:p>
                      <a:pPr algn="ctr"/>
                      <a:endParaRPr lang="fr-FR"/>
                    </a:p>
                  </a:txBody>
                  <a:tcPr>
                    <a:solidFill>
                      <a:srgbClr val="B0E677"/>
                    </a:solidFill>
                  </a:tcPr>
                </a:tc>
                <a:extLst>
                  <a:ext uri="{0D108BD9-81ED-4DB2-BD59-A6C34878D82A}">
                    <a16:rowId xmlns:a16="http://schemas.microsoft.com/office/drawing/2014/main" val="1017118697"/>
                  </a:ext>
                </a:extLst>
              </a:tr>
            </a:tbl>
          </a:graphicData>
        </a:graphic>
      </p:graphicFrame>
      <p:sp>
        <p:nvSpPr>
          <p:cNvPr id="5" name="ZoneTexte 4">
            <a:extLst>
              <a:ext uri="{FF2B5EF4-FFF2-40B4-BE49-F238E27FC236}">
                <a16:creationId xmlns:a16="http://schemas.microsoft.com/office/drawing/2014/main" id="{4DF7A85F-8E76-82BC-7A6A-2D6C0E24E33B}"/>
              </a:ext>
            </a:extLst>
          </p:cNvPr>
          <p:cNvSpPr txBox="1"/>
          <p:nvPr/>
        </p:nvSpPr>
        <p:spPr>
          <a:xfrm>
            <a:off x="8696472" y="138023"/>
            <a:ext cx="2792867" cy="10772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sz="3200"/>
              <a:t>Goûts et occupations </a:t>
            </a:r>
          </a:p>
        </p:txBody>
      </p:sp>
      <p:sp>
        <p:nvSpPr>
          <p:cNvPr id="6" name="ZoneTexte 5">
            <a:extLst>
              <a:ext uri="{FF2B5EF4-FFF2-40B4-BE49-F238E27FC236}">
                <a16:creationId xmlns:a16="http://schemas.microsoft.com/office/drawing/2014/main" id="{29A1AE80-8557-C532-08FC-EBF011A3734A}"/>
              </a:ext>
            </a:extLst>
          </p:cNvPr>
          <p:cNvSpPr txBox="1"/>
          <p:nvPr/>
        </p:nvSpPr>
        <p:spPr>
          <a:xfrm>
            <a:off x="8191500" y="1292655"/>
            <a:ext cx="3429000" cy="42473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Tx/>
              <a:buChar char="•"/>
            </a:pPr>
            <a:r>
              <a:rPr lang="fr-FR"/>
              <a:t>Aime-t-il son lieu de vie ?: Oui/Non</a:t>
            </a:r>
          </a:p>
          <a:p>
            <a:pPr marL="285750" indent="-285750">
              <a:buFontTx/>
              <a:buChar char="•"/>
            </a:pPr>
            <a:r>
              <a:rPr lang="fr-FR"/>
              <a:t>Tiers-lieux préférés :</a:t>
            </a:r>
          </a:p>
          <a:p>
            <a:pPr marL="285750" indent="-285750">
              <a:buFontTx/>
              <a:buChar char="•"/>
            </a:pPr>
            <a:endParaRPr lang="fr-FR"/>
          </a:p>
          <a:p>
            <a:pPr marL="285750" indent="-285750">
              <a:buFontTx/>
              <a:buChar char="•"/>
            </a:pPr>
            <a:endParaRPr lang="fr-FR"/>
          </a:p>
          <a:p>
            <a:pPr marL="285750" indent="-285750">
              <a:buFontTx/>
              <a:buChar char="•"/>
            </a:pPr>
            <a:endParaRPr lang="fr-FR"/>
          </a:p>
          <a:p>
            <a:pPr marL="285750" indent="-285750">
              <a:buFontTx/>
              <a:buChar char="•"/>
            </a:pPr>
            <a:r>
              <a:rPr lang="fr-FR"/>
              <a:t>Objet préféré :</a:t>
            </a:r>
          </a:p>
          <a:p>
            <a:pPr marL="285750" indent="-285750">
              <a:buFontTx/>
              <a:buChar char="•"/>
            </a:pPr>
            <a:endParaRPr lang="fr-FR"/>
          </a:p>
          <a:p>
            <a:pPr marL="285750" indent="-285750">
              <a:buFontTx/>
              <a:buChar char="•"/>
            </a:pPr>
            <a:r>
              <a:rPr lang="fr-FR"/>
              <a:t>Emploi :</a:t>
            </a:r>
          </a:p>
          <a:p>
            <a:pPr marL="285750" indent="-285750">
              <a:buFontTx/>
              <a:buChar char="•"/>
            </a:pPr>
            <a:endParaRPr lang="fr-FR"/>
          </a:p>
          <a:p>
            <a:pPr marL="285750" indent="-285750">
              <a:buFontTx/>
              <a:buChar char="•"/>
            </a:pPr>
            <a:r>
              <a:rPr lang="fr-FR"/>
              <a:t>Apprécie-t-il sa situation professionnelle ? Oui/Non</a:t>
            </a:r>
          </a:p>
          <a:p>
            <a:pPr marL="285750" indent="-285750">
              <a:buFontTx/>
              <a:buChar char="•"/>
            </a:pPr>
            <a:endParaRPr lang="fr-FR"/>
          </a:p>
          <a:p>
            <a:pPr marL="285750" indent="-285750">
              <a:buFontTx/>
              <a:buChar char="•"/>
            </a:pPr>
            <a:endParaRPr lang="fr-FR"/>
          </a:p>
          <a:p>
            <a:pPr marL="285750" indent="-285750">
              <a:buFontTx/>
              <a:buChar char="•"/>
            </a:pPr>
            <a:endParaRPr lang="fr-FR"/>
          </a:p>
        </p:txBody>
      </p:sp>
    </p:spTree>
    <p:extLst>
      <p:ext uri="{BB962C8B-B14F-4D97-AF65-F5344CB8AC3E}">
        <p14:creationId xmlns:p14="http://schemas.microsoft.com/office/powerpoint/2010/main" val="2655874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rganigramme : Connecteur page suivante 1">
            <a:extLst>
              <a:ext uri="{FF2B5EF4-FFF2-40B4-BE49-F238E27FC236}">
                <a16:creationId xmlns:a16="http://schemas.microsoft.com/office/drawing/2014/main" id="{3C5DC973-C66D-2620-4FB2-11FB29055E3D}"/>
              </a:ext>
            </a:extLst>
          </p:cNvPr>
          <p:cNvSpPr/>
          <p:nvPr/>
        </p:nvSpPr>
        <p:spPr>
          <a:xfrm>
            <a:off x="0" y="0"/>
            <a:ext cx="6095999" cy="5444835"/>
          </a:xfrm>
          <a:prstGeom prst="flowChartOffpageConnector">
            <a:avLst/>
          </a:prstGeom>
          <a:solidFill>
            <a:schemeClr val="bg1"/>
          </a:solidFill>
          <a:ln>
            <a:solidFill>
              <a:srgbClr val="79B25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Organigramme : Connecteur page suivante 2">
            <a:extLst>
              <a:ext uri="{FF2B5EF4-FFF2-40B4-BE49-F238E27FC236}">
                <a16:creationId xmlns:a16="http://schemas.microsoft.com/office/drawing/2014/main" id="{10E89367-3D3C-7DC6-02E2-00F274924EE8}"/>
              </a:ext>
            </a:extLst>
          </p:cNvPr>
          <p:cNvSpPr/>
          <p:nvPr/>
        </p:nvSpPr>
        <p:spPr>
          <a:xfrm>
            <a:off x="6096000" y="0"/>
            <a:ext cx="6095999" cy="5444835"/>
          </a:xfrm>
          <a:prstGeom prst="flowChartOffpageConnector">
            <a:avLst/>
          </a:prstGeom>
          <a:solidFill>
            <a:srgbClr val="79B254"/>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0593B022-8621-FAC8-5761-819A6A1F1663}"/>
              </a:ext>
            </a:extLst>
          </p:cNvPr>
          <p:cNvSpPr txBox="1"/>
          <p:nvPr/>
        </p:nvSpPr>
        <p:spPr>
          <a:xfrm>
            <a:off x="1440873" y="110836"/>
            <a:ext cx="2992582"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a:t>Passé du personnage</a:t>
            </a:r>
            <a:endParaRPr lang="fr-FR"/>
          </a:p>
        </p:txBody>
      </p:sp>
      <p:sp>
        <p:nvSpPr>
          <p:cNvPr id="5" name="ZoneTexte 4">
            <a:extLst>
              <a:ext uri="{FF2B5EF4-FFF2-40B4-BE49-F238E27FC236}">
                <a16:creationId xmlns:a16="http://schemas.microsoft.com/office/drawing/2014/main" id="{04563B90-60BF-7565-240C-9A23DE520A7C}"/>
              </a:ext>
            </a:extLst>
          </p:cNvPr>
          <p:cNvSpPr txBox="1"/>
          <p:nvPr/>
        </p:nvSpPr>
        <p:spPr>
          <a:xfrm>
            <a:off x="7079673" y="152399"/>
            <a:ext cx="4544291"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sz="2400"/>
              <a:t>Évolution du personnage dans l'intrigue</a:t>
            </a:r>
            <a:endParaRPr lang="fr-FR"/>
          </a:p>
        </p:txBody>
      </p:sp>
      <p:sp>
        <p:nvSpPr>
          <p:cNvPr id="6" name="Flèche : droite à entaille 5">
            <a:extLst>
              <a:ext uri="{FF2B5EF4-FFF2-40B4-BE49-F238E27FC236}">
                <a16:creationId xmlns:a16="http://schemas.microsoft.com/office/drawing/2014/main" id="{2235676C-85C4-6D14-81DB-94AD7A519C60}"/>
              </a:ext>
            </a:extLst>
          </p:cNvPr>
          <p:cNvSpPr/>
          <p:nvPr/>
        </p:nvSpPr>
        <p:spPr>
          <a:xfrm>
            <a:off x="803564" y="5638800"/>
            <a:ext cx="10820400" cy="983672"/>
          </a:xfrm>
          <a:prstGeom prst="notched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7" name="ZoneTexte 6">
            <a:extLst>
              <a:ext uri="{FF2B5EF4-FFF2-40B4-BE49-F238E27FC236}">
                <a16:creationId xmlns:a16="http://schemas.microsoft.com/office/drawing/2014/main" id="{997F0651-65E5-80B8-50AE-F1E642806263}"/>
              </a:ext>
            </a:extLst>
          </p:cNvPr>
          <p:cNvSpPr txBox="1"/>
          <p:nvPr/>
        </p:nvSpPr>
        <p:spPr>
          <a:xfrm>
            <a:off x="-13854" y="5611090"/>
            <a:ext cx="81741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Chap.</a:t>
            </a:r>
          </a:p>
        </p:txBody>
      </p:sp>
      <p:sp>
        <p:nvSpPr>
          <p:cNvPr id="8" name="ZoneTexte 7">
            <a:extLst>
              <a:ext uri="{FF2B5EF4-FFF2-40B4-BE49-F238E27FC236}">
                <a16:creationId xmlns:a16="http://schemas.microsoft.com/office/drawing/2014/main" id="{33DD653A-3BF7-EDF9-FDB0-7FA72FAF7D64}"/>
              </a:ext>
            </a:extLst>
          </p:cNvPr>
          <p:cNvSpPr txBox="1"/>
          <p:nvPr/>
        </p:nvSpPr>
        <p:spPr>
          <a:xfrm>
            <a:off x="1136072" y="5611090"/>
            <a:ext cx="33250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1</a:t>
            </a:r>
          </a:p>
        </p:txBody>
      </p:sp>
      <p:sp>
        <p:nvSpPr>
          <p:cNvPr id="9" name="ZoneTexte 8">
            <a:extLst>
              <a:ext uri="{FF2B5EF4-FFF2-40B4-BE49-F238E27FC236}">
                <a16:creationId xmlns:a16="http://schemas.microsoft.com/office/drawing/2014/main" id="{4C0D0BCB-6C98-FF39-2CBC-A7DB0154270A}"/>
              </a:ext>
            </a:extLst>
          </p:cNvPr>
          <p:cNvSpPr txBox="1"/>
          <p:nvPr/>
        </p:nvSpPr>
        <p:spPr>
          <a:xfrm>
            <a:off x="1496289" y="5611090"/>
            <a:ext cx="33250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2</a:t>
            </a:r>
          </a:p>
        </p:txBody>
      </p:sp>
      <p:sp>
        <p:nvSpPr>
          <p:cNvPr id="10" name="ZoneTexte 9">
            <a:extLst>
              <a:ext uri="{FF2B5EF4-FFF2-40B4-BE49-F238E27FC236}">
                <a16:creationId xmlns:a16="http://schemas.microsoft.com/office/drawing/2014/main" id="{4680C1CB-B154-A110-ABC4-3CB80F83C97D}"/>
              </a:ext>
            </a:extLst>
          </p:cNvPr>
          <p:cNvSpPr txBox="1"/>
          <p:nvPr/>
        </p:nvSpPr>
        <p:spPr>
          <a:xfrm>
            <a:off x="1884216" y="5611089"/>
            <a:ext cx="33250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3</a:t>
            </a:r>
          </a:p>
        </p:txBody>
      </p:sp>
      <p:sp>
        <p:nvSpPr>
          <p:cNvPr id="11" name="ZoneTexte 10">
            <a:extLst>
              <a:ext uri="{FF2B5EF4-FFF2-40B4-BE49-F238E27FC236}">
                <a16:creationId xmlns:a16="http://schemas.microsoft.com/office/drawing/2014/main" id="{8E6EEE9A-BBBE-E691-02EE-CFC0FA511E06}"/>
              </a:ext>
            </a:extLst>
          </p:cNvPr>
          <p:cNvSpPr txBox="1"/>
          <p:nvPr/>
        </p:nvSpPr>
        <p:spPr>
          <a:xfrm>
            <a:off x="4876799" y="5611090"/>
            <a:ext cx="58189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10</a:t>
            </a:r>
          </a:p>
        </p:txBody>
      </p:sp>
      <p:sp>
        <p:nvSpPr>
          <p:cNvPr id="12" name="ZoneTexte 11">
            <a:extLst>
              <a:ext uri="{FF2B5EF4-FFF2-40B4-BE49-F238E27FC236}">
                <a16:creationId xmlns:a16="http://schemas.microsoft.com/office/drawing/2014/main" id="{AFC4C9EB-A49A-EC58-1B03-A69B012610D5}"/>
              </a:ext>
            </a:extLst>
          </p:cNvPr>
          <p:cNvSpPr txBox="1"/>
          <p:nvPr/>
        </p:nvSpPr>
        <p:spPr>
          <a:xfrm>
            <a:off x="3144980" y="5611089"/>
            <a:ext cx="33250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6</a:t>
            </a:r>
          </a:p>
        </p:txBody>
      </p:sp>
      <p:sp>
        <p:nvSpPr>
          <p:cNvPr id="13" name="ZoneTexte 12">
            <a:extLst>
              <a:ext uri="{FF2B5EF4-FFF2-40B4-BE49-F238E27FC236}">
                <a16:creationId xmlns:a16="http://schemas.microsoft.com/office/drawing/2014/main" id="{C8EDF7AE-4EE8-5102-F5C9-7700D0710898}"/>
              </a:ext>
            </a:extLst>
          </p:cNvPr>
          <p:cNvSpPr txBox="1"/>
          <p:nvPr/>
        </p:nvSpPr>
        <p:spPr>
          <a:xfrm>
            <a:off x="3574472" y="5611090"/>
            <a:ext cx="33250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7</a:t>
            </a:r>
          </a:p>
        </p:txBody>
      </p:sp>
      <p:sp>
        <p:nvSpPr>
          <p:cNvPr id="14" name="ZoneTexte 13">
            <a:extLst>
              <a:ext uri="{FF2B5EF4-FFF2-40B4-BE49-F238E27FC236}">
                <a16:creationId xmlns:a16="http://schemas.microsoft.com/office/drawing/2014/main" id="{B5BFE72F-645F-3425-0144-0527B37B36D4}"/>
              </a:ext>
            </a:extLst>
          </p:cNvPr>
          <p:cNvSpPr txBox="1"/>
          <p:nvPr/>
        </p:nvSpPr>
        <p:spPr>
          <a:xfrm>
            <a:off x="2715490" y="5611089"/>
            <a:ext cx="33250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5</a:t>
            </a:r>
          </a:p>
        </p:txBody>
      </p:sp>
      <p:sp>
        <p:nvSpPr>
          <p:cNvPr id="15" name="ZoneTexte 14">
            <a:extLst>
              <a:ext uri="{FF2B5EF4-FFF2-40B4-BE49-F238E27FC236}">
                <a16:creationId xmlns:a16="http://schemas.microsoft.com/office/drawing/2014/main" id="{322A054F-F8B2-0059-DFF5-6A062F6D4796}"/>
              </a:ext>
            </a:extLst>
          </p:cNvPr>
          <p:cNvSpPr txBox="1"/>
          <p:nvPr/>
        </p:nvSpPr>
        <p:spPr>
          <a:xfrm>
            <a:off x="2299854" y="5611090"/>
            <a:ext cx="33250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4</a:t>
            </a:r>
          </a:p>
        </p:txBody>
      </p:sp>
      <p:sp>
        <p:nvSpPr>
          <p:cNvPr id="16" name="ZoneTexte 15">
            <a:extLst>
              <a:ext uri="{FF2B5EF4-FFF2-40B4-BE49-F238E27FC236}">
                <a16:creationId xmlns:a16="http://schemas.microsoft.com/office/drawing/2014/main" id="{171B064A-0FE2-726C-84EF-5CDAA9EE25AC}"/>
              </a:ext>
            </a:extLst>
          </p:cNvPr>
          <p:cNvSpPr txBox="1"/>
          <p:nvPr/>
        </p:nvSpPr>
        <p:spPr>
          <a:xfrm>
            <a:off x="4003962" y="5611089"/>
            <a:ext cx="33250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8</a:t>
            </a:r>
          </a:p>
        </p:txBody>
      </p:sp>
      <p:sp>
        <p:nvSpPr>
          <p:cNvPr id="17" name="ZoneTexte 16">
            <a:extLst>
              <a:ext uri="{FF2B5EF4-FFF2-40B4-BE49-F238E27FC236}">
                <a16:creationId xmlns:a16="http://schemas.microsoft.com/office/drawing/2014/main" id="{DD23EF40-0B2C-55E8-8E18-1D4BF0074B67}"/>
              </a:ext>
            </a:extLst>
          </p:cNvPr>
          <p:cNvSpPr txBox="1"/>
          <p:nvPr/>
        </p:nvSpPr>
        <p:spPr>
          <a:xfrm>
            <a:off x="5375564" y="5611089"/>
            <a:ext cx="72043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11</a:t>
            </a:r>
          </a:p>
        </p:txBody>
      </p:sp>
      <p:sp>
        <p:nvSpPr>
          <p:cNvPr id="18" name="ZoneTexte 17">
            <a:extLst>
              <a:ext uri="{FF2B5EF4-FFF2-40B4-BE49-F238E27FC236}">
                <a16:creationId xmlns:a16="http://schemas.microsoft.com/office/drawing/2014/main" id="{D9500ABA-B179-4BE2-7008-58F0916BF0D4}"/>
              </a:ext>
            </a:extLst>
          </p:cNvPr>
          <p:cNvSpPr txBox="1"/>
          <p:nvPr/>
        </p:nvSpPr>
        <p:spPr>
          <a:xfrm>
            <a:off x="4433453" y="5611090"/>
            <a:ext cx="33250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9</a:t>
            </a:r>
          </a:p>
        </p:txBody>
      </p:sp>
      <p:sp>
        <p:nvSpPr>
          <p:cNvPr id="19" name="ZoneTexte 18">
            <a:extLst>
              <a:ext uri="{FF2B5EF4-FFF2-40B4-BE49-F238E27FC236}">
                <a16:creationId xmlns:a16="http://schemas.microsoft.com/office/drawing/2014/main" id="{671A79E1-E366-7FC2-3A2E-CB253108704B}"/>
              </a:ext>
            </a:extLst>
          </p:cNvPr>
          <p:cNvSpPr txBox="1"/>
          <p:nvPr/>
        </p:nvSpPr>
        <p:spPr>
          <a:xfrm>
            <a:off x="6871854" y="5611089"/>
            <a:ext cx="67887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14</a:t>
            </a:r>
          </a:p>
        </p:txBody>
      </p:sp>
      <p:sp>
        <p:nvSpPr>
          <p:cNvPr id="20" name="ZoneTexte 19">
            <a:extLst>
              <a:ext uri="{FF2B5EF4-FFF2-40B4-BE49-F238E27FC236}">
                <a16:creationId xmlns:a16="http://schemas.microsoft.com/office/drawing/2014/main" id="{9E1538D0-F1BE-A18B-BF37-DF103BBF1C48}"/>
              </a:ext>
            </a:extLst>
          </p:cNvPr>
          <p:cNvSpPr txBox="1"/>
          <p:nvPr/>
        </p:nvSpPr>
        <p:spPr>
          <a:xfrm>
            <a:off x="6359235" y="5611090"/>
            <a:ext cx="51261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13</a:t>
            </a:r>
          </a:p>
        </p:txBody>
      </p:sp>
      <p:sp>
        <p:nvSpPr>
          <p:cNvPr id="21" name="ZoneTexte 20">
            <a:extLst>
              <a:ext uri="{FF2B5EF4-FFF2-40B4-BE49-F238E27FC236}">
                <a16:creationId xmlns:a16="http://schemas.microsoft.com/office/drawing/2014/main" id="{7B1BB05C-1941-1364-8B17-82976CA018F3}"/>
              </a:ext>
            </a:extLst>
          </p:cNvPr>
          <p:cNvSpPr txBox="1"/>
          <p:nvPr/>
        </p:nvSpPr>
        <p:spPr>
          <a:xfrm>
            <a:off x="5846617" y="5611089"/>
            <a:ext cx="51261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12</a:t>
            </a:r>
          </a:p>
        </p:txBody>
      </p:sp>
      <p:sp>
        <p:nvSpPr>
          <p:cNvPr id="22" name="ZoneTexte 21">
            <a:extLst>
              <a:ext uri="{FF2B5EF4-FFF2-40B4-BE49-F238E27FC236}">
                <a16:creationId xmlns:a16="http://schemas.microsoft.com/office/drawing/2014/main" id="{14CF0381-79FC-018C-830B-EC8304A84BF0}"/>
              </a:ext>
            </a:extLst>
          </p:cNvPr>
          <p:cNvSpPr txBox="1"/>
          <p:nvPr/>
        </p:nvSpPr>
        <p:spPr>
          <a:xfrm>
            <a:off x="7453744" y="5611089"/>
            <a:ext cx="67887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15</a:t>
            </a:r>
          </a:p>
        </p:txBody>
      </p:sp>
      <p:sp>
        <p:nvSpPr>
          <p:cNvPr id="23" name="ZoneTexte 22">
            <a:extLst>
              <a:ext uri="{FF2B5EF4-FFF2-40B4-BE49-F238E27FC236}">
                <a16:creationId xmlns:a16="http://schemas.microsoft.com/office/drawing/2014/main" id="{AB036112-8E29-C7D3-74AC-8C5EE98E5C90}"/>
              </a:ext>
            </a:extLst>
          </p:cNvPr>
          <p:cNvSpPr txBox="1"/>
          <p:nvPr/>
        </p:nvSpPr>
        <p:spPr>
          <a:xfrm>
            <a:off x="8562108" y="5611088"/>
            <a:ext cx="67887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17</a:t>
            </a:r>
          </a:p>
        </p:txBody>
      </p:sp>
      <p:sp>
        <p:nvSpPr>
          <p:cNvPr id="24" name="ZoneTexte 23">
            <a:extLst>
              <a:ext uri="{FF2B5EF4-FFF2-40B4-BE49-F238E27FC236}">
                <a16:creationId xmlns:a16="http://schemas.microsoft.com/office/drawing/2014/main" id="{67BB63F1-EF15-1CDE-73EC-82F13F758295}"/>
              </a:ext>
            </a:extLst>
          </p:cNvPr>
          <p:cNvSpPr txBox="1"/>
          <p:nvPr/>
        </p:nvSpPr>
        <p:spPr>
          <a:xfrm>
            <a:off x="8035636" y="5611089"/>
            <a:ext cx="67887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16</a:t>
            </a:r>
          </a:p>
        </p:txBody>
      </p:sp>
      <p:sp>
        <p:nvSpPr>
          <p:cNvPr id="25" name="ZoneTexte 24">
            <a:extLst>
              <a:ext uri="{FF2B5EF4-FFF2-40B4-BE49-F238E27FC236}">
                <a16:creationId xmlns:a16="http://schemas.microsoft.com/office/drawing/2014/main" id="{D6764BF0-DD60-DA6D-78F7-69DAF7B16BB4}"/>
              </a:ext>
            </a:extLst>
          </p:cNvPr>
          <p:cNvSpPr txBox="1"/>
          <p:nvPr/>
        </p:nvSpPr>
        <p:spPr>
          <a:xfrm>
            <a:off x="9642762" y="5611088"/>
            <a:ext cx="67887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19</a:t>
            </a:r>
          </a:p>
        </p:txBody>
      </p:sp>
      <p:sp>
        <p:nvSpPr>
          <p:cNvPr id="26" name="ZoneTexte 25">
            <a:extLst>
              <a:ext uri="{FF2B5EF4-FFF2-40B4-BE49-F238E27FC236}">
                <a16:creationId xmlns:a16="http://schemas.microsoft.com/office/drawing/2014/main" id="{64637E76-9539-DFA3-F0FA-BBD89D2A3881}"/>
              </a:ext>
            </a:extLst>
          </p:cNvPr>
          <p:cNvSpPr txBox="1"/>
          <p:nvPr/>
        </p:nvSpPr>
        <p:spPr>
          <a:xfrm>
            <a:off x="9143999" y="5611089"/>
            <a:ext cx="67887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18</a:t>
            </a:r>
          </a:p>
        </p:txBody>
      </p:sp>
      <p:sp>
        <p:nvSpPr>
          <p:cNvPr id="27" name="ZoneTexte 26">
            <a:extLst>
              <a:ext uri="{FF2B5EF4-FFF2-40B4-BE49-F238E27FC236}">
                <a16:creationId xmlns:a16="http://schemas.microsoft.com/office/drawing/2014/main" id="{385798F9-8CCF-0E66-61D4-DA6D13D7B833}"/>
              </a:ext>
            </a:extLst>
          </p:cNvPr>
          <p:cNvSpPr txBox="1"/>
          <p:nvPr/>
        </p:nvSpPr>
        <p:spPr>
          <a:xfrm>
            <a:off x="10196944" y="5597233"/>
            <a:ext cx="67887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20</a:t>
            </a:r>
          </a:p>
        </p:txBody>
      </p:sp>
      <p:sp>
        <p:nvSpPr>
          <p:cNvPr id="28" name="ZoneTexte 27">
            <a:extLst>
              <a:ext uri="{FF2B5EF4-FFF2-40B4-BE49-F238E27FC236}">
                <a16:creationId xmlns:a16="http://schemas.microsoft.com/office/drawing/2014/main" id="{5F2B95A6-018A-E7A0-7C64-63AE5B875017}"/>
              </a:ext>
            </a:extLst>
          </p:cNvPr>
          <p:cNvSpPr txBox="1"/>
          <p:nvPr/>
        </p:nvSpPr>
        <p:spPr>
          <a:xfrm>
            <a:off x="5001491" y="4724400"/>
            <a:ext cx="2189018" cy="7386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sz="1400"/>
              <a:t>Coloriez le bandeau selon les chapitres où apparait le personnage.</a:t>
            </a:r>
            <a:endParaRPr lang="fr-FR"/>
          </a:p>
        </p:txBody>
      </p:sp>
    </p:spTree>
    <p:extLst>
      <p:ext uri="{BB962C8B-B14F-4D97-AF65-F5344CB8AC3E}">
        <p14:creationId xmlns:p14="http://schemas.microsoft.com/office/powerpoint/2010/main" val="1312407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79B254"/>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E793477-30CC-E672-3B74-8B7D0DB2B492}"/>
              </a:ext>
            </a:extLst>
          </p:cNvPr>
          <p:cNvSpPr/>
          <p:nvPr/>
        </p:nvSpPr>
        <p:spPr>
          <a:xfrm>
            <a:off x="7542683" y="-20"/>
            <a:ext cx="4646581" cy="558739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013"/>
          </a:p>
        </p:txBody>
      </p:sp>
      <p:sp>
        <p:nvSpPr>
          <p:cNvPr id="4" name="ZoneTexte 3">
            <a:extLst>
              <a:ext uri="{FF2B5EF4-FFF2-40B4-BE49-F238E27FC236}">
                <a16:creationId xmlns:a16="http://schemas.microsoft.com/office/drawing/2014/main" id="{E4389CB4-AF88-53BF-0AAF-07F4A00DB0A9}"/>
              </a:ext>
            </a:extLst>
          </p:cNvPr>
          <p:cNvSpPr txBox="1"/>
          <p:nvPr/>
        </p:nvSpPr>
        <p:spPr>
          <a:xfrm>
            <a:off x="9482522" y="5623101"/>
            <a:ext cx="1517833" cy="882935"/>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ctr"/>
            <a:r>
              <a:rPr lang="fr-FR">
                <a:solidFill>
                  <a:srgbClr val="000000"/>
                </a:solidFill>
                <a:latin typeface="Aptos"/>
              </a:rPr>
              <a:t>Dessin ou photo de votre personnage</a:t>
            </a:r>
            <a:r>
              <a:rPr lang="fr-FR">
                <a:latin typeface="Aptos"/>
              </a:rPr>
              <a:t>​</a:t>
            </a:r>
            <a:endParaRPr lang="fr-FR"/>
          </a:p>
        </p:txBody>
      </p:sp>
      <p:sp>
        <p:nvSpPr>
          <p:cNvPr id="5" name="ZoneTexte 4">
            <a:extLst>
              <a:ext uri="{FF2B5EF4-FFF2-40B4-BE49-F238E27FC236}">
                <a16:creationId xmlns:a16="http://schemas.microsoft.com/office/drawing/2014/main" id="{48EDD442-9FD1-2256-BE19-A42511BAF9C7}"/>
              </a:ext>
            </a:extLst>
          </p:cNvPr>
          <p:cNvSpPr txBox="1"/>
          <p:nvPr/>
        </p:nvSpPr>
        <p:spPr>
          <a:xfrm>
            <a:off x="85616" y="1044668"/>
            <a:ext cx="3942010" cy="5903668"/>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r>
              <a:rPr lang="fr-FR" dirty="0"/>
              <a:t>Nom(s) :</a:t>
            </a:r>
          </a:p>
          <a:p>
            <a:pPr algn="l"/>
            <a:endParaRPr lang="fr-FR" dirty="0"/>
          </a:p>
          <a:p>
            <a:r>
              <a:rPr lang="fr-FR" dirty="0"/>
              <a:t>Prénom(s) :</a:t>
            </a:r>
          </a:p>
          <a:p>
            <a:endParaRPr lang="fr-FR" dirty="0"/>
          </a:p>
          <a:p>
            <a:r>
              <a:rPr lang="fr-FR" dirty="0"/>
              <a:t>Surnom(s) :</a:t>
            </a:r>
          </a:p>
          <a:p>
            <a:endParaRPr lang="fr-FR" dirty="0"/>
          </a:p>
          <a:p>
            <a:r>
              <a:rPr lang="fr-FR" dirty="0"/>
              <a:t>Importance du ou des surnom(s) dans l'histoire :</a:t>
            </a:r>
          </a:p>
          <a:p>
            <a:endParaRPr lang="fr-FR" dirty="0"/>
          </a:p>
          <a:p>
            <a:r>
              <a:rPr lang="fr-FR" dirty="0"/>
              <a:t>Âge :</a:t>
            </a:r>
          </a:p>
          <a:p>
            <a:endParaRPr lang="fr-FR" dirty="0"/>
          </a:p>
          <a:p>
            <a:r>
              <a:rPr lang="fr-FR" dirty="0"/>
              <a:t>Lieu de naissance :</a:t>
            </a:r>
          </a:p>
          <a:p>
            <a:endParaRPr lang="fr-FR" dirty="0"/>
          </a:p>
          <a:p>
            <a:r>
              <a:rPr lang="fr-FR" dirty="0"/>
              <a:t>Lieu d'habitation :</a:t>
            </a:r>
          </a:p>
          <a:p>
            <a:endParaRPr lang="fr-FR" dirty="0"/>
          </a:p>
          <a:p>
            <a:r>
              <a:rPr lang="fr-FR" dirty="0"/>
              <a:t>Nationalité(s) :</a:t>
            </a:r>
          </a:p>
          <a:p>
            <a:endParaRPr lang="fr-FR" dirty="0"/>
          </a:p>
          <a:p>
            <a:r>
              <a:rPr lang="fr-FR" dirty="0"/>
              <a:t>Genre :</a:t>
            </a:r>
          </a:p>
          <a:p>
            <a:endParaRPr lang="fr-FR" dirty="0"/>
          </a:p>
          <a:p>
            <a:r>
              <a:rPr lang="fr-FR" dirty="0"/>
              <a:t>Rôle(s) dans l'histoire :</a:t>
            </a:r>
          </a:p>
          <a:p>
            <a:pPr marL="160655" indent="-160655">
              <a:buFont typeface="Arial"/>
              <a:buChar char="•"/>
            </a:pPr>
            <a:endParaRPr lang="fr-FR" sz="1013" dirty="0"/>
          </a:p>
          <a:p>
            <a:pPr marL="160655" indent="-160655">
              <a:buFont typeface="Arial"/>
              <a:buChar char="•"/>
            </a:pPr>
            <a:endParaRPr lang="fr-FR" sz="1013" dirty="0"/>
          </a:p>
        </p:txBody>
      </p:sp>
      <p:sp>
        <p:nvSpPr>
          <p:cNvPr id="7" name="ZoneTexte 6">
            <a:extLst>
              <a:ext uri="{FF2B5EF4-FFF2-40B4-BE49-F238E27FC236}">
                <a16:creationId xmlns:a16="http://schemas.microsoft.com/office/drawing/2014/main" id="{2B7935DE-17D0-17E7-A4CC-BD14620B96AA}"/>
              </a:ext>
            </a:extLst>
          </p:cNvPr>
          <p:cNvSpPr txBox="1"/>
          <p:nvPr/>
        </p:nvSpPr>
        <p:spPr>
          <a:xfrm>
            <a:off x="82916" y="3026"/>
            <a:ext cx="4173454" cy="1036823"/>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r>
              <a:rPr lang="fr-FR" sz="3200" dirty="0"/>
              <a:t>Carte d'identité du personnage</a:t>
            </a:r>
          </a:p>
        </p:txBody>
      </p:sp>
    </p:spTree>
    <p:extLst>
      <p:ext uri="{BB962C8B-B14F-4D97-AF65-F5344CB8AC3E}">
        <p14:creationId xmlns:p14="http://schemas.microsoft.com/office/powerpoint/2010/main" val="1650385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 coins arrondis 2">
            <a:extLst>
              <a:ext uri="{FF2B5EF4-FFF2-40B4-BE49-F238E27FC236}">
                <a16:creationId xmlns:a16="http://schemas.microsoft.com/office/drawing/2014/main" id="{13A92262-5FA7-51B1-65AA-32CFDB199ED6}"/>
              </a:ext>
            </a:extLst>
          </p:cNvPr>
          <p:cNvSpPr/>
          <p:nvPr/>
        </p:nvSpPr>
        <p:spPr>
          <a:xfrm>
            <a:off x="7484478" y="53473"/>
            <a:ext cx="4652209" cy="1497264"/>
          </a:xfrm>
          <a:prstGeom prst="roundRect">
            <a:avLst/>
          </a:prstGeom>
          <a:solidFill>
            <a:srgbClr val="79B254"/>
          </a:solidFill>
          <a:ln>
            <a:solidFill>
              <a:srgbClr val="79B25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Rectangle : coins arrondis 1">
            <a:extLst>
              <a:ext uri="{FF2B5EF4-FFF2-40B4-BE49-F238E27FC236}">
                <a16:creationId xmlns:a16="http://schemas.microsoft.com/office/drawing/2014/main" id="{92662D5F-6881-5F84-B1A8-75B9B65B50E6}"/>
              </a:ext>
            </a:extLst>
          </p:cNvPr>
          <p:cNvSpPr/>
          <p:nvPr/>
        </p:nvSpPr>
        <p:spPr>
          <a:xfrm>
            <a:off x="26736" y="53472"/>
            <a:ext cx="2486527" cy="628316"/>
          </a:xfrm>
          <a:prstGeom prst="roundRect">
            <a:avLst/>
          </a:prstGeom>
          <a:solidFill>
            <a:srgbClr val="79B254"/>
          </a:solidFill>
          <a:ln>
            <a:solidFill>
              <a:srgbClr val="79B25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a:extLst>
              <a:ext uri="{FF2B5EF4-FFF2-40B4-BE49-F238E27FC236}">
                <a16:creationId xmlns:a16="http://schemas.microsoft.com/office/drawing/2014/main" id="{6E4D6A73-12D7-6989-F327-41A6458B66C5}"/>
              </a:ext>
            </a:extLst>
          </p:cNvPr>
          <p:cNvSpPr txBox="1"/>
          <p:nvPr/>
        </p:nvSpPr>
        <p:spPr>
          <a:xfrm>
            <a:off x="698256" y="1564840"/>
            <a:ext cx="930744"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sz="1600"/>
              <a:t>Introverti</a:t>
            </a:r>
            <a:endParaRPr lang="fr-FR"/>
          </a:p>
        </p:txBody>
      </p:sp>
      <p:sp>
        <p:nvSpPr>
          <p:cNvPr id="10" name="ZoneTexte 9">
            <a:extLst>
              <a:ext uri="{FF2B5EF4-FFF2-40B4-BE49-F238E27FC236}">
                <a16:creationId xmlns:a16="http://schemas.microsoft.com/office/drawing/2014/main" id="{6867990C-50FC-8915-99B7-2940D6C750C5}"/>
              </a:ext>
            </a:extLst>
          </p:cNvPr>
          <p:cNvSpPr txBox="1"/>
          <p:nvPr/>
        </p:nvSpPr>
        <p:spPr>
          <a:xfrm>
            <a:off x="4151540" y="1547969"/>
            <a:ext cx="1173645"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l"/>
            <a:r>
              <a:rPr lang="fr-FR" sz="1600"/>
              <a:t>Extraverti</a:t>
            </a:r>
          </a:p>
        </p:txBody>
      </p:sp>
      <p:sp>
        <p:nvSpPr>
          <p:cNvPr id="11" name="ZoneTexte 10">
            <a:extLst>
              <a:ext uri="{FF2B5EF4-FFF2-40B4-BE49-F238E27FC236}">
                <a16:creationId xmlns:a16="http://schemas.microsoft.com/office/drawing/2014/main" id="{528BD36E-A65E-2C4B-A1BF-51157FF25BAC}"/>
              </a:ext>
            </a:extLst>
          </p:cNvPr>
          <p:cNvSpPr txBox="1"/>
          <p:nvPr/>
        </p:nvSpPr>
        <p:spPr>
          <a:xfrm>
            <a:off x="453064" y="1898397"/>
            <a:ext cx="1170665"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sz="1600" dirty="0"/>
              <a:t>Optimiste</a:t>
            </a:r>
            <a:endParaRPr lang="fr-FR" dirty="0"/>
          </a:p>
        </p:txBody>
      </p:sp>
      <p:sp>
        <p:nvSpPr>
          <p:cNvPr id="12" name="ZoneTexte 11">
            <a:extLst>
              <a:ext uri="{FF2B5EF4-FFF2-40B4-BE49-F238E27FC236}">
                <a16:creationId xmlns:a16="http://schemas.microsoft.com/office/drawing/2014/main" id="{CD03E2E8-20D1-4AFF-2ED7-876FFDA87AD5}"/>
              </a:ext>
            </a:extLst>
          </p:cNvPr>
          <p:cNvSpPr txBox="1"/>
          <p:nvPr/>
        </p:nvSpPr>
        <p:spPr>
          <a:xfrm>
            <a:off x="4153906" y="1896851"/>
            <a:ext cx="1085984" cy="303847"/>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l"/>
            <a:r>
              <a:rPr lang="fr-FR" sz="1600"/>
              <a:t>Pessimiste</a:t>
            </a:r>
          </a:p>
        </p:txBody>
      </p:sp>
      <p:sp>
        <p:nvSpPr>
          <p:cNvPr id="13" name="ZoneTexte 12">
            <a:extLst>
              <a:ext uri="{FF2B5EF4-FFF2-40B4-BE49-F238E27FC236}">
                <a16:creationId xmlns:a16="http://schemas.microsoft.com/office/drawing/2014/main" id="{91AD2A56-0771-51FF-47BF-6B40A1C0FEC8}"/>
              </a:ext>
            </a:extLst>
          </p:cNvPr>
          <p:cNvSpPr txBox="1"/>
          <p:nvPr/>
        </p:nvSpPr>
        <p:spPr>
          <a:xfrm>
            <a:off x="189093" y="2291359"/>
            <a:ext cx="1437545"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sz="1600"/>
              <a:t>Joyeux</a:t>
            </a:r>
          </a:p>
        </p:txBody>
      </p:sp>
      <p:sp>
        <p:nvSpPr>
          <p:cNvPr id="14" name="ZoneTexte 13">
            <a:extLst>
              <a:ext uri="{FF2B5EF4-FFF2-40B4-BE49-F238E27FC236}">
                <a16:creationId xmlns:a16="http://schemas.microsoft.com/office/drawing/2014/main" id="{5406EFAE-CF4E-2F72-06AA-1272759D4269}"/>
              </a:ext>
            </a:extLst>
          </p:cNvPr>
          <p:cNvSpPr txBox="1"/>
          <p:nvPr/>
        </p:nvSpPr>
        <p:spPr>
          <a:xfrm>
            <a:off x="4186475" y="2306699"/>
            <a:ext cx="609949"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l"/>
            <a:r>
              <a:rPr lang="fr-FR" sz="1600"/>
              <a:t>Triste</a:t>
            </a:r>
          </a:p>
        </p:txBody>
      </p:sp>
      <p:sp>
        <p:nvSpPr>
          <p:cNvPr id="15" name="ZoneTexte 14">
            <a:extLst>
              <a:ext uri="{FF2B5EF4-FFF2-40B4-BE49-F238E27FC236}">
                <a16:creationId xmlns:a16="http://schemas.microsoft.com/office/drawing/2014/main" id="{0D15AF60-737B-BB64-B16A-4BD607734A1E}"/>
              </a:ext>
            </a:extLst>
          </p:cNvPr>
          <p:cNvSpPr txBox="1"/>
          <p:nvPr/>
        </p:nvSpPr>
        <p:spPr>
          <a:xfrm>
            <a:off x="290470" y="3089007"/>
            <a:ext cx="1353476"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sz="1600"/>
              <a:t>Antipathique</a:t>
            </a:r>
            <a:endParaRPr lang="fr-FR"/>
          </a:p>
        </p:txBody>
      </p:sp>
      <p:sp>
        <p:nvSpPr>
          <p:cNvPr id="16" name="ZoneTexte 15">
            <a:extLst>
              <a:ext uri="{FF2B5EF4-FFF2-40B4-BE49-F238E27FC236}">
                <a16:creationId xmlns:a16="http://schemas.microsoft.com/office/drawing/2014/main" id="{39C4F139-29D1-9134-9236-14587A290187}"/>
              </a:ext>
            </a:extLst>
          </p:cNvPr>
          <p:cNvSpPr txBox="1"/>
          <p:nvPr/>
        </p:nvSpPr>
        <p:spPr>
          <a:xfrm>
            <a:off x="671275" y="2715871"/>
            <a:ext cx="955598"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sz="1600" dirty="0"/>
              <a:t>Blagueur</a:t>
            </a:r>
            <a:endParaRPr lang="fr-FR" dirty="0"/>
          </a:p>
        </p:txBody>
      </p:sp>
      <p:sp>
        <p:nvSpPr>
          <p:cNvPr id="17" name="ZoneTexte 16">
            <a:extLst>
              <a:ext uri="{FF2B5EF4-FFF2-40B4-BE49-F238E27FC236}">
                <a16:creationId xmlns:a16="http://schemas.microsoft.com/office/drawing/2014/main" id="{931F2C84-41A6-5167-4EC5-AAC55DED8B2D}"/>
              </a:ext>
            </a:extLst>
          </p:cNvPr>
          <p:cNvSpPr txBox="1"/>
          <p:nvPr/>
        </p:nvSpPr>
        <p:spPr>
          <a:xfrm>
            <a:off x="4113870" y="2711281"/>
            <a:ext cx="1081289"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l"/>
            <a:r>
              <a:rPr lang="fr-FR" sz="1600"/>
              <a:t>Sévère</a:t>
            </a:r>
          </a:p>
        </p:txBody>
      </p:sp>
      <p:sp>
        <p:nvSpPr>
          <p:cNvPr id="18" name="ZoneTexte 17">
            <a:extLst>
              <a:ext uri="{FF2B5EF4-FFF2-40B4-BE49-F238E27FC236}">
                <a16:creationId xmlns:a16="http://schemas.microsoft.com/office/drawing/2014/main" id="{F79AA9F5-F11E-B02F-BDD8-4D5B0AA3AB2B}"/>
              </a:ext>
            </a:extLst>
          </p:cNvPr>
          <p:cNvSpPr txBox="1"/>
          <p:nvPr/>
        </p:nvSpPr>
        <p:spPr>
          <a:xfrm>
            <a:off x="4112419" y="3128615"/>
            <a:ext cx="1408465"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l"/>
            <a:r>
              <a:rPr lang="fr-FR" sz="1600"/>
              <a:t>Sympathique</a:t>
            </a:r>
          </a:p>
        </p:txBody>
      </p:sp>
      <p:sp>
        <p:nvSpPr>
          <p:cNvPr id="19" name="ZoneTexte 18">
            <a:extLst>
              <a:ext uri="{FF2B5EF4-FFF2-40B4-BE49-F238E27FC236}">
                <a16:creationId xmlns:a16="http://schemas.microsoft.com/office/drawing/2014/main" id="{C3B45023-A8C7-4D55-D723-A89E1D8D73CA}"/>
              </a:ext>
            </a:extLst>
          </p:cNvPr>
          <p:cNvSpPr txBox="1"/>
          <p:nvPr/>
        </p:nvSpPr>
        <p:spPr>
          <a:xfrm>
            <a:off x="516899" y="3537856"/>
            <a:ext cx="1112712"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sz="1600"/>
              <a:t>Généreux</a:t>
            </a:r>
            <a:endParaRPr lang="fr-FR"/>
          </a:p>
        </p:txBody>
      </p:sp>
      <p:sp>
        <p:nvSpPr>
          <p:cNvPr id="20" name="ZoneTexte 19">
            <a:extLst>
              <a:ext uri="{FF2B5EF4-FFF2-40B4-BE49-F238E27FC236}">
                <a16:creationId xmlns:a16="http://schemas.microsoft.com/office/drawing/2014/main" id="{7C75ADC9-1758-420F-31E1-F32C0C8F5A22}"/>
              </a:ext>
            </a:extLst>
          </p:cNvPr>
          <p:cNvSpPr txBox="1"/>
          <p:nvPr/>
        </p:nvSpPr>
        <p:spPr>
          <a:xfrm>
            <a:off x="4153450" y="3537855"/>
            <a:ext cx="609949"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l"/>
            <a:r>
              <a:rPr lang="fr-FR" sz="1600"/>
              <a:t>Avare</a:t>
            </a:r>
          </a:p>
        </p:txBody>
      </p:sp>
      <p:sp>
        <p:nvSpPr>
          <p:cNvPr id="21" name="ZoneTexte 20">
            <a:extLst>
              <a:ext uri="{FF2B5EF4-FFF2-40B4-BE49-F238E27FC236}">
                <a16:creationId xmlns:a16="http://schemas.microsoft.com/office/drawing/2014/main" id="{B6603F16-7DE5-3FE4-70F9-FEF81DFFD7EF}"/>
              </a:ext>
            </a:extLst>
          </p:cNvPr>
          <p:cNvSpPr txBox="1"/>
          <p:nvPr/>
        </p:nvSpPr>
        <p:spPr>
          <a:xfrm>
            <a:off x="454487" y="4859158"/>
            <a:ext cx="1167701"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sz="1600"/>
              <a:t>Sanguin</a:t>
            </a:r>
            <a:endParaRPr lang="fr-FR"/>
          </a:p>
        </p:txBody>
      </p:sp>
      <p:sp>
        <p:nvSpPr>
          <p:cNvPr id="22" name="ZoneTexte 21">
            <a:extLst>
              <a:ext uri="{FF2B5EF4-FFF2-40B4-BE49-F238E27FC236}">
                <a16:creationId xmlns:a16="http://schemas.microsoft.com/office/drawing/2014/main" id="{EBA45E07-8303-6F3D-BEA0-09DC8DA00DB1}"/>
              </a:ext>
            </a:extLst>
          </p:cNvPr>
          <p:cNvSpPr txBox="1"/>
          <p:nvPr/>
        </p:nvSpPr>
        <p:spPr>
          <a:xfrm>
            <a:off x="4112125" y="3982346"/>
            <a:ext cx="994876"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l"/>
            <a:r>
              <a:rPr lang="fr-FR" sz="1600"/>
              <a:t>Peureux</a:t>
            </a:r>
          </a:p>
        </p:txBody>
      </p:sp>
      <p:sp>
        <p:nvSpPr>
          <p:cNvPr id="23" name="ZoneTexte 22">
            <a:extLst>
              <a:ext uri="{FF2B5EF4-FFF2-40B4-BE49-F238E27FC236}">
                <a16:creationId xmlns:a16="http://schemas.microsoft.com/office/drawing/2014/main" id="{A2165972-4775-A0A3-CF7C-D57BE02C6D17}"/>
              </a:ext>
            </a:extLst>
          </p:cNvPr>
          <p:cNvSpPr txBox="1"/>
          <p:nvPr/>
        </p:nvSpPr>
        <p:spPr>
          <a:xfrm>
            <a:off x="4154307" y="4451798"/>
            <a:ext cx="1002500"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l"/>
            <a:r>
              <a:rPr lang="fr-FR" sz="1600"/>
              <a:t>Hypocrite</a:t>
            </a:r>
          </a:p>
        </p:txBody>
      </p:sp>
      <p:sp>
        <p:nvSpPr>
          <p:cNvPr id="24" name="ZoneTexte 23">
            <a:extLst>
              <a:ext uri="{FF2B5EF4-FFF2-40B4-BE49-F238E27FC236}">
                <a16:creationId xmlns:a16="http://schemas.microsoft.com/office/drawing/2014/main" id="{A82A63AA-EC34-08C0-8E28-8D31ECD817F6}"/>
              </a:ext>
            </a:extLst>
          </p:cNvPr>
          <p:cNvSpPr txBox="1"/>
          <p:nvPr/>
        </p:nvSpPr>
        <p:spPr>
          <a:xfrm>
            <a:off x="542479" y="3978847"/>
            <a:ext cx="1109487"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sz="1600"/>
              <a:t>Courageux</a:t>
            </a:r>
            <a:endParaRPr lang="fr-FR"/>
          </a:p>
        </p:txBody>
      </p:sp>
      <p:sp>
        <p:nvSpPr>
          <p:cNvPr id="25" name="ZoneTexte 24">
            <a:extLst>
              <a:ext uri="{FF2B5EF4-FFF2-40B4-BE49-F238E27FC236}">
                <a16:creationId xmlns:a16="http://schemas.microsoft.com/office/drawing/2014/main" id="{C9E8164D-0A8D-83D5-9996-A57C1B182354}"/>
              </a:ext>
            </a:extLst>
          </p:cNvPr>
          <p:cNvSpPr txBox="1"/>
          <p:nvPr/>
        </p:nvSpPr>
        <p:spPr>
          <a:xfrm>
            <a:off x="701216" y="4417734"/>
            <a:ext cx="939887"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sz="1600"/>
              <a:t>Sincère</a:t>
            </a:r>
            <a:endParaRPr lang="fr-FR"/>
          </a:p>
        </p:txBody>
      </p:sp>
      <p:sp>
        <p:nvSpPr>
          <p:cNvPr id="32" name="ZoneTexte 31">
            <a:extLst>
              <a:ext uri="{FF2B5EF4-FFF2-40B4-BE49-F238E27FC236}">
                <a16:creationId xmlns:a16="http://schemas.microsoft.com/office/drawing/2014/main" id="{70C9F67D-370F-0473-298A-047551BBB483}"/>
              </a:ext>
            </a:extLst>
          </p:cNvPr>
          <p:cNvSpPr txBox="1"/>
          <p:nvPr/>
        </p:nvSpPr>
        <p:spPr>
          <a:xfrm>
            <a:off x="1017858" y="1201502"/>
            <a:ext cx="609949"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sz="1600"/>
              <a:t>Naïf</a:t>
            </a:r>
            <a:endParaRPr lang="fr-FR" sz="1013"/>
          </a:p>
        </p:txBody>
      </p:sp>
      <p:sp>
        <p:nvSpPr>
          <p:cNvPr id="33" name="ZoneTexte 32">
            <a:extLst>
              <a:ext uri="{FF2B5EF4-FFF2-40B4-BE49-F238E27FC236}">
                <a16:creationId xmlns:a16="http://schemas.microsoft.com/office/drawing/2014/main" id="{2ACA5A15-12C6-AB57-BC9A-6847C9D7B8F6}"/>
              </a:ext>
            </a:extLst>
          </p:cNvPr>
          <p:cNvSpPr txBox="1"/>
          <p:nvPr/>
        </p:nvSpPr>
        <p:spPr>
          <a:xfrm>
            <a:off x="4113764" y="1204506"/>
            <a:ext cx="926250"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l"/>
            <a:r>
              <a:rPr lang="fr-FR" sz="1600"/>
              <a:t>Méfiant</a:t>
            </a:r>
          </a:p>
        </p:txBody>
      </p:sp>
      <p:sp>
        <p:nvSpPr>
          <p:cNvPr id="34" name="ZoneTexte 33">
            <a:extLst>
              <a:ext uri="{FF2B5EF4-FFF2-40B4-BE49-F238E27FC236}">
                <a16:creationId xmlns:a16="http://schemas.microsoft.com/office/drawing/2014/main" id="{9A9505FE-6347-FE3A-C961-B8C0FE66FFE5}"/>
              </a:ext>
            </a:extLst>
          </p:cNvPr>
          <p:cNvSpPr txBox="1"/>
          <p:nvPr/>
        </p:nvSpPr>
        <p:spPr>
          <a:xfrm>
            <a:off x="413792" y="5329672"/>
            <a:ext cx="1206979"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sz="1600"/>
              <a:t>Complexé</a:t>
            </a:r>
          </a:p>
        </p:txBody>
      </p:sp>
      <p:sp>
        <p:nvSpPr>
          <p:cNvPr id="35" name="ZoneTexte 34">
            <a:extLst>
              <a:ext uri="{FF2B5EF4-FFF2-40B4-BE49-F238E27FC236}">
                <a16:creationId xmlns:a16="http://schemas.microsoft.com/office/drawing/2014/main" id="{A164BE8C-A00E-E45F-5E45-BD15729D9008}"/>
              </a:ext>
            </a:extLst>
          </p:cNvPr>
          <p:cNvSpPr txBox="1"/>
          <p:nvPr/>
        </p:nvSpPr>
        <p:spPr>
          <a:xfrm>
            <a:off x="7197616" y="1950355"/>
            <a:ext cx="932031"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sz="1600"/>
              <a:t>Dégourdi</a:t>
            </a:r>
          </a:p>
        </p:txBody>
      </p:sp>
      <p:sp>
        <p:nvSpPr>
          <p:cNvPr id="36" name="ZoneTexte 35">
            <a:extLst>
              <a:ext uri="{FF2B5EF4-FFF2-40B4-BE49-F238E27FC236}">
                <a16:creationId xmlns:a16="http://schemas.microsoft.com/office/drawing/2014/main" id="{EE9A304F-B63D-9901-8614-24C00B843D6D}"/>
              </a:ext>
            </a:extLst>
          </p:cNvPr>
          <p:cNvSpPr txBox="1"/>
          <p:nvPr/>
        </p:nvSpPr>
        <p:spPr>
          <a:xfrm>
            <a:off x="4189200" y="5329440"/>
            <a:ext cx="1104855"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l"/>
            <a:r>
              <a:rPr lang="fr-FR" sz="1600"/>
              <a:t>Désinhibé</a:t>
            </a:r>
          </a:p>
        </p:txBody>
      </p:sp>
      <p:sp>
        <p:nvSpPr>
          <p:cNvPr id="37" name="ZoneTexte 36">
            <a:extLst>
              <a:ext uri="{FF2B5EF4-FFF2-40B4-BE49-F238E27FC236}">
                <a16:creationId xmlns:a16="http://schemas.microsoft.com/office/drawing/2014/main" id="{4D187B4B-CB48-233A-35FC-640F2985F9D1}"/>
              </a:ext>
            </a:extLst>
          </p:cNvPr>
          <p:cNvSpPr txBox="1"/>
          <p:nvPr/>
        </p:nvSpPr>
        <p:spPr>
          <a:xfrm>
            <a:off x="4117007" y="4894440"/>
            <a:ext cx="1282543"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l"/>
            <a:r>
              <a:rPr lang="fr-FR" sz="1600"/>
              <a:t>Flegmatique</a:t>
            </a:r>
          </a:p>
        </p:txBody>
      </p:sp>
      <p:sp>
        <p:nvSpPr>
          <p:cNvPr id="38" name="ZoneTexte 37">
            <a:extLst>
              <a:ext uri="{FF2B5EF4-FFF2-40B4-BE49-F238E27FC236}">
                <a16:creationId xmlns:a16="http://schemas.microsoft.com/office/drawing/2014/main" id="{21F8702B-3EA7-A0E9-82E9-A7F9458A2947}"/>
              </a:ext>
            </a:extLst>
          </p:cNvPr>
          <p:cNvSpPr txBox="1"/>
          <p:nvPr/>
        </p:nvSpPr>
        <p:spPr>
          <a:xfrm>
            <a:off x="10615317" y="1927609"/>
            <a:ext cx="1246258"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l"/>
            <a:r>
              <a:rPr lang="fr-FR" sz="1600"/>
              <a:t>Maladroit</a:t>
            </a:r>
          </a:p>
        </p:txBody>
      </p:sp>
      <p:sp>
        <p:nvSpPr>
          <p:cNvPr id="39" name="ZoneTexte 38">
            <a:extLst>
              <a:ext uri="{FF2B5EF4-FFF2-40B4-BE49-F238E27FC236}">
                <a16:creationId xmlns:a16="http://schemas.microsoft.com/office/drawing/2014/main" id="{450A5FE3-C0EF-1619-54A0-EF10AB234FA8}"/>
              </a:ext>
            </a:extLst>
          </p:cNvPr>
          <p:cNvSpPr txBox="1"/>
          <p:nvPr/>
        </p:nvSpPr>
        <p:spPr>
          <a:xfrm>
            <a:off x="6721729" y="2396713"/>
            <a:ext cx="1408929"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sz="1600"/>
              <a:t>Désorganisé</a:t>
            </a:r>
          </a:p>
        </p:txBody>
      </p:sp>
      <p:sp>
        <p:nvSpPr>
          <p:cNvPr id="40" name="ZoneTexte 39">
            <a:extLst>
              <a:ext uri="{FF2B5EF4-FFF2-40B4-BE49-F238E27FC236}">
                <a16:creationId xmlns:a16="http://schemas.microsoft.com/office/drawing/2014/main" id="{5D74F485-BFA8-4A76-844D-CAFAC7E9E552}"/>
              </a:ext>
            </a:extLst>
          </p:cNvPr>
          <p:cNvSpPr txBox="1"/>
          <p:nvPr/>
        </p:nvSpPr>
        <p:spPr>
          <a:xfrm>
            <a:off x="7012788" y="4236026"/>
            <a:ext cx="1112711"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sz="1600"/>
              <a:t>Impatient</a:t>
            </a:r>
          </a:p>
        </p:txBody>
      </p:sp>
      <p:sp>
        <p:nvSpPr>
          <p:cNvPr id="41" name="ZoneTexte 40">
            <a:extLst>
              <a:ext uri="{FF2B5EF4-FFF2-40B4-BE49-F238E27FC236}">
                <a16:creationId xmlns:a16="http://schemas.microsoft.com/office/drawing/2014/main" id="{1FF547FB-34D2-D358-A622-893C4D1F55B0}"/>
              </a:ext>
            </a:extLst>
          </p:cNvPr>
          <p:cNvSpPr txBox="1"/>
          <p:nvPr/>
        </p:nvSpPr>
        <p:spPr>
          <a:xfrm>
            <a:off x="10612617" y="2896801"/>
            <a:ext cx="795956"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l"/>
            <a:r>
              <a:rPr lang="fr-FR" sz="1600"/>
              <a:t>Froid</a:t>
            </a:r>
          </a:p>
        </p:txBody>
      </p:sp>
      <p:sp>
        <p:nvSpPr>
          <p:cNvPr id="42" name="ZoneTexte 41">
            <a:extLst>
              <a:ext uri="{FF2B5EF4-FFF2-40B4-BE49-F238E27FC236}">
                <a16:creationId xmlns:a16="http://schemas.microsoft.com/office/drawing/2014/main" id="{8C57FFC3-899C-4CEE-57B2-86C5EC9E551B}"/>
              </a:ext>
            </a:extLst>
          </p:cNvPr>
          <p:cNvSpPr txBox="1"/>
          <p:nvPr/>
        </p:nvSpPr>
        <p:spPr>
          <a:xfrm>
            <a:off x="10615315" y="2397725"/>
            <a:ext cx="1337996"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l"/>
            <a:r>
              <a:rPr lang="fr-FR" sz="1600"/>
              <a:t>Organisé</a:t>
            </a:r>
          </a:p>
        </p:txBody>
      </p:sp>
      <p:sp>
        <p:nvSpPr>
          <p:cNvPr id="43" name="ZoneTexte 42">
            <a:extLst>
              <a:ext uri="{FF2B5EF4-FFF2-40B4-BE49-F238E27FC236}">
                <a16:creationId xmlns:a16="http://schemas.microsoft.com/office/drawing/2014/main" id="{8779FB15-A806-BFBE-B047-C9CF99426717}"/>
              </a:ext>
            </a:extLst>
          </p:cNvPr>
          <p:cNvSpPr txBox="1"/>
          <p:nvPr/>
        </p:nvSpPr>
        <p:spPr>
          <a:xfrm>
            <a:off x="6876397" y="2861988"/>
            <a:ext cx="1249037"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sz="1600"/>
              <a:t>Chaleureux</a:t>
            </a:r>
          </a:p>
        </p:txBody>
      </p:sp>
      <p:sp>
        <p:nvSpPr>
          <p:cNvPr id="55" name="ZoneTexte 54">
            <a:extLst>
              <a:ext uri="{FF2B5EF4-FFF2-40B4-BE49-F238E27FC236}">
                <a16:creationId xmlns:a16="http://schemas.microsoft.com/office/drawing/2014/main" id="{7CE63839-899E-3ECB-D87E-539B996CE017}"/>
              </a:ext>
            </a:extLst>
          </p:cNvPr>
          <p:cNvSpPr txBox="1"/>
          <p:nvPr/>
        </p:nvSpPr>
        <p:spPr>
          <a:xfrm>
            <a:off x="10621001" y="3811066"/>
            <a:ext cx="1023769"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l"/>
            <a:r>
              <a:rPr lang="fr-FR" sz="1600"/>
              <a:t>Sociable</a:t>
            </a:r>
          </a:p>
        </p:txBody>
      </p:sp>
      <p:sp>
        <p:nvSpPr>
          <p:cNvPr id="56" name="ZoneTexte 55">
            <a:extLst>
              <a:ext uri="{FF2B5EF4-FFF2-40B4-BE49-F238E27FC236}">
                <a16:creationId xmlns:a16="http://schemas.microsoft.com/office/drawing/2014/main" id="{F800012E-AAFF-4A05-0ADE-49A6FC3D5D66}"/>
              </a:ext>
            </a:extLst>
          </p:cNvPr>
          <p:cNvSpPr txBox="1"/>
          <p:nvPr/>
        </p:nvSpPr>
        <p:spPr>
          <a:xfrm>
            <a:off x="7058740" y="3811065"/>
            <a:ext cx="1073200"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sz="1600"/>
              <a:t>Solitaire</a:t>
            </a:r>
          </a:p>
        </p:txBody>
      </p:sp>
      <p:sp>
        <p:nvSpPr>
          <p:cNvPr id="57" name="ZoneTexte 56">
            <a:extLst>
              <a:ext uri="{FF2B5EF4-FFF2-40B4-BE49-F238E27FC236}">
                <a16:creationId xmlns:a16="http://schemas.microsoft.com/office/drawing/2014/main" id="{12E5D47A-C8DD-D970-3B4A-0ED4D80CFC06}"/>
              </a:ext>
            </a:extLst>
          </p:cNvPr>
          <p:cNvSpPr txBox="1"/>
          <p:nvPr/>
        </p:nvSpPr>
        <p:spPr>
          <a:xfrm>
            <a:off x="10624685" y="5181841"/>
            <a:ext cx="795956"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l"/>
            <a:r>
              <a:rPr lang="fr-FR" sz="1600"/>
              <a:t>Attentif</a:t>
            </a:r>
          </a:p>
        </p:txBody>
      </p:sp>
      <p:sp>
        <p:nvSpPr>
          <p:cNvPr id="58" name="ZoneTexte 57">
            <a:extLst>
              <a:ext uri="{FF2B5EF4-FFF2-40B4-BE49-F238E27FC236}">
                <a16:creationId xmlns:a16="http://schemas.microsoft.com/office/drawing/2014/main" id="{599D20F1-6B91-F56C-2365-38BB29A864DF}"/>
              </a:ext>
            </a:extLst>
          </p:cNvPr>
          <p:cNvSpPr txBox="1"/>
          <p:nvPr/>
        </p:nvSpPr>
        <p:spPr>
          <a:xfrm>
            <a:off x="10630373" y="5610217"/>
            <a:ext cx="1251584"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l"/>
            <a:r>
              <a:rPr lang="fr-FR" sz="1600"/>
              <a:t>Rancunier</a:t>
            </a:r>
          </a:p>
        </p:txBody>
      </p:sp>
      <p:sp>
        <p:nvSpPr>
          <p:cNvPr id="59" name="ZoneTexte 58">
            <a:extLst>
              <a:ext uri="{FF2B5EF4-FFF2-40B4-BE49-F238E27FC236}">
                <a16:creationId xmlns:a16="http://schemas.microsoft.com/office/drawing/2014/main" id="{65246CC7-76B9-C488-1E82-B7800845DE27}"/>
              </a:ext>
            </a:extLst>
          </p:cNvPr>
          <p:cNvSpPr txBox="1"/>
          <p:nvPr/>
        </p:nvSpPr>
        <p:spPr>
          <a:xfrm>
            <a:off x="7326865" y="4706692"/>
            <a:ext cx="795936"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sz="1600"/>
              <a:t>Difficile</a:t>
            </a:r>
          </a:p>
        </p:txBody>
      </p:sp>
      <p:sp>
        <p:nvSpPr>
          <p:cNvPr id="60" name="ZoneTexte 59">
            <a:extLst>
              <a:ext uri="{FF2B5EF4-FFF2-40B4-BE49-F238E27FC236}">
                <a16:creationId xmlns:a16="http://schemas.microsoft.com/office/drawing/2014/main" id="{8CF2A244-100D-85C5-DF37-0C1C3C1200E3}"/>
              </a:ext>
            </a:extLst>
          </p:cNvPr>
          <p:cNvSpPr txBox="1"/>
          <p:nvPr/>
        </p:nvSpPr>
        <p:spPr>
          <a:xfrm>
            <a:off x="10621001" y="4265344"/>
            <a:ext cx="795956"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l"/>
            <a:r>
              <a:rPr lang="fr-FR" sz="1600"/>
              <a:t>Patient</a:t>
            </a:r>
          </a:p>
        </p:txBody>
      </p:sp>
      <p:sp>
        <p:nvSpPr>
          <p:cNvPr id="61" name="ZoneTexte 60">
            <a:extLst>
              <a:ext uri="{FF2B5EF4-FFF2-40B4-BE49-F238E27FC236}">
                <a16:creationId xmlns:a16="http://schemas.microsoft.com/office/drawing/2014/main" id="{23D80870-971B-3BAD-C641-9825C41FABCD}"/>
              </a:ext>
            </a:extLst>
          </p:cNvPr>
          <p:cNvSpPr txBox="1"/>
          <p:nvPr/>
        </p:nvSpPr>
        <p:spPr>
          <a:xfrm>
            <a:off x="10617485" y="3346953"/>
            <a:ext cx="1025835"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l"/>
            <a:r>
              <a:rPr lang="fr-FR" sz="1600"/>
              <a:t>Malotru</a:t>
            </a:r>
          </a:p>
        </p:txBody>
      </p:sp>
      <p:sp>
        <p:nvSpPr>
          <p:cNvPr id="62" name="ZoneTexte 61">
            <a:extLst>
              <a:ext uri="{FF2B5EF4-FFF2-40B4-BE49-F238E27FC236}">
                <a16:creationId xmlns:a16="http://schemas.microsoft.com/office/drawing/2014/main" id="{32437F31-849E-9C42-8AC4-06AF8D533CD7}"/>
              </a:ext>
            </a:extLst>
          </p:cNvPr>
          <p:cNvSpPr txBox="1"/>
          <p:nvPr/>
        </p:nvSpPr>
        <p:spPr>
          <a:xfrm>
            <a:off x="7167268" y="5153409"/>
            <a:ext cx="963454"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sz="1600"/>
              <a:t>Distrait</a:t>
            </a:r>
          </a:p>
        </p:txBody>
      </p:sp>
      <p:sp>
        <p:nvSpPr>
          <p:cNvPr id="63" name="ZoneTexte 62">
            <a:extLst>
              <a:ext uri="{FF2B5EF4-FFF2-40B4-BE49-F238E27FC236}">
                <a16:creationId xmlns:a16="http://schemas.microsoft.com/office/drawing/2014/main" id="{29484AEA-164A-B4CF-9CEE-28746D22FBA5}"/>
              </a:ext>
            </a:extLst>
          </p:cNvPr>
          <p:cNvSpPr txBox="1"/>
          <p:nvPr/>
        </p:nvSpPr>
        <p:spPr>
          <a:xfrm>
            <a:off x="7010790" y="5579615"/>
            <a:ext cx="1173028"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sz="1600"/>
              <a:t>Magnanime</a:t>
            </a:r>
          </a:p>
        </p:txBody>
      </p:sp>
      <p:sp>
        <p:nvSpPr>
          <p:cNvPr id="64" name="ZoneTexte 39">
            <a:extLst>
              <a:ext uri="{FF2B5EF4-FFF2-40B4-BE49-F238E27FC236}">
                <a16:creationId xmlns:a16="http://schemas.microsoft.com/office/drawing/2014/main" id="{55FA3874-6C1E-89CC-73C0-EA6D4C4F21C8}"/>
              </a:ext>
            </a:extLst>
          </p:cNvPr>
          <p:cNvSpPr txBox="1"/>
          <p:nvPr/>
        </p:nvSpPr>
        <p:spPr>
          <a:xfrm>
            <a:off x="10618304" y="4706463"/>
            <a:ext cx="1047337"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r>
              <a:rPr lang="fr-FR" sz="1600"/>
              <a:t>Commode</a:t>
            </a:r>
          </a:p>
        </p:txBody>
      </p:sp>
      <p:sp>
        <p:nvSpPr>
          <p:cNvPr id="65" name="ZoneTexte 39">
            <a:extLst>
              <a:ext uri="{FF2B5EF4-FFF2-40B4-BE49-F238E27FC236}">
                <a16:creationId xmlns:a16="http://schemas.microsoft.com/office/drawing/2014/main" id="{57D58BED-C8F2-0D2E-F626-708E764FCEBC}"/>
              </a:ext>
            </a:extLst>
          </p:cNvPr>
          <p:cNvSpPr txBox="1"/>
          <p:nvPr/>
        </p:nvSpPr>
        <p:spPr>
          <a:xfrm>
            <a:off x="6993052" y="3346720"/>
            <a:ext cx="1140660" cy="298160"/>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sz="1600"/>
              <a:t>Raffiné</a:t>
            </a:r>
          </a:p>
        </p:txBody>
      </p:sp>
      <p:sp>
        <p:nvSpPr>
          <p:cNvPr id="69" name="ZoneTexte 68">
            <a:extLst>
              <a:ext uri="{FF2B5EF4-FFF2-40B4-BE49-F238E27FC236}">
                <a16:creationId xmlns:a16="http://schemas.microsoft.com/office/drawing/2014/main" id="{6C093D19-9E01-8519-602D-E0E9B7DC7495}"/>
              </a:ext>
            </a:extLst>
          </p:cNvPr>
          <p:cNvSpPr txBox="1"/>
          <p:nvPr/>
        </p:nvSpPr>
        <p:spPr>
          <a:xfrm>
            <a:off x="32880" y="2041"/>
            <a:ext cx="2733862" cy="544381"/>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l"/>
            <a:r>
              <a:rPr lang="fr-FR" sz="3200"/>
              <a:t>Personnalité</a:t>
            </a:r>
          </a:p>
        </p:txBody>
      </p:sp>
      <p:sp>
        <p:nvSpPr>
          <p:cNvPr id="66" name="ZoneTexte 65">
            <a:extLst>
              <a:ext uri="{FF2B5EF4-FFF2-40B4-BE49-F238E27FC236}">
                <a16:creationId xmlns:a16="http://schemas.microsoft.com/office/drawing/2014/main" id="{A272E48E-CDD6-6778-C02E-8C60DE14B49E}"/>
              </a:ext>
            </a:extLst>
          </p:cNvPr>
          <p:cNvSpPr txBox="1"/>
          <p:nvPr/>
        </p:nvSpPr>
        <p:spPr>
          <a:xfrm>
            <a:off x="7423529" y="78046"/>
            <a:ext cx="4651918" cy="1490406"/>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dirty="0"/>
              <a:t>Faites une marque sur la ligne du côté de la personnalité correspondant au personnage. Plus le personnage correspond à cette description, plus vous approchez la marque du mot.</a:t>
            </a:r>
          </a:p>
        </p:txBody>
      </p:sp>
      <p:sp>
        <p:nvSpPr>
          <p:cNvPr id="73" name="ZoneTexte 72">
            <a:extLst>
              <a:ext uri="{FF2B5EF4-FFF2-40B4-BE49-F238E27FC236}">
                <a16:creationId xmlns:a16="http://schemas.microsoft.com/office/drawing/2014/main" id="{D4C135A7-3331-5801-BB4A-3C61783CCC6A}"/>
              </a:ext>
            </a:extLst>
          </p:cNvPr>
          <p:cNvSpPr txBox="1"/>
          <p:nvPr/>
        </p:nvSpPr>
        <p:spPr>
          <a:xfrm>
            <a:off x="780521" y="5712022"/>
            <a:ext cx="840556"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fr-FR" sz="1600" dirty="0"/>
              <a:t>Timide</a:t>
            </a:r>
            <a:endParaRPr lang="fr-FR"/>
          </a:p>
        </p:txBody>
      </p:sp>
      <p:sp>
        <p:nvSpPr>
          <p:cNvPr id="74" name="ZoneTexte 73">
            <a:extLst>
              <a:ext uri="{FF2B5EF4-FFF2-40B4-BE49-F238E27FC236}">
                <a16:creationId xmlns:a16="http://schemas.microsoft.com/office/drawing/2014/main" id="{470DD7EF-24FC-BF60-E119-E6BE677B5F74}"/>
              </a:ext>
            </a:extLst>
          </p:cNvPr>
          <p:cNvSpPr txBox="1"/>
          <p:nvPr/>
        </p:nvSpPr>
        <p:spPr>
          <a:xfrm>
            <a:off x="4189382" y="5726520"/>
            <a:ext cx="94268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sz="1600" dirty="0"/>
              <a:t>Avenant</a:t>
            </a:r>
          </a:p>
        </p:txBody>
      </p:sp>
      <p:cxnSp>
        <p:nvCxnSpPr>
          <p:cNvPr id="75" name="Connecteur droit avec flèche 74">
            <a:extLst>
              <a:ext uri="{FF2B5EF4-FFF2-40B4-BE49-F238E27FC236}">
                <a16:creationId xmlns:a16="http://schemas.microsoft.com/office/drawing/2014/main" id="{3CAB3956-0B86-DDFC-AB06-227C17BE7CAC}"/>
              </a:ext>
            </a:extLst>
          </p:cNvPr>
          <p:cNvCxnSpPr>
            <a:cxnSpLocks/>
          </p:cNvCxnSpPr>
          <p:nvPr/>
        </p:nvCxnSpPr>
        <p:spPr>
          <a:xfrm>
            <a:off x="8127987" y="2096318"/>
            <a:ext cx="2485484" cy="6289"/>
          </a:xfrm>
          <a:prstGeom prst="straightConnector1">
            <a:avLst/>
          </a:prstGeom>
        </p:spPr>
        <p:style>
          <a:lnRef idx="1">
            <a:schemeClr val="dk1"/>
          </a:lnRef>
          <a:fillRef idx="0">
            <a:schemeClr val="dk1"/>
          </a:fillRef>
          <a:effectRef idx="0">
            <a:schemeClr val="dk1"/>
          </a:effectRef>
          <a:fontRef idx="minor">
            <a:schemeClr val="tx1"/>
          </a:fontRef>
        </p:style>
      </p:cxnSp>
      <p:cxnSp>
        <p:nvCxnSpPr>
          <p:cNvPr id="76" name="Connecteur droit avec flèche 75">
            <a:extLst>
              <a:ext uri="{FF2B5EF4-FFF2-40B4-BE49-F238E27FC236}">
                <a16:creationId xmlns:a16="http://schemas.microsoft.com/office/drawing/2014/main" id="{642ED03F-887F-8BA6-6F98-72B8C1D64217}"/>
              </a:ext>
            </a:extLst>
          </p:cNvPr>
          <p:cNvCxnSpPr>
            <a:cxnSpLocks/>
          </p:cNvCxnSpPr>
          <p:nvPr/>
        </p:nvCxnSpPr>
        <p:spPr>
          <a:xfrm>
            <a:off x="8130157" y="2546260"/>
            <a:ext cx="2485484" cy="6289"/>
          </a:xfrm>
          <a:prstGeom prst="straightConnector1">
            <a:avLst/>
          </a:prstGeom>
        </p:spPr>
        <p:style>
          <a:lnRef idx="1">
            <a:schemeClr val="dk1"/>
          </a:lnRef>
          <a:fillRef idx="0">
            <a:schemeClr val="dk1"/>
          </a:fillRef>
          <a:effectRef idx="0">
            <a:schemeClr val="dk1"/>
          </a:effectRef>
          <a:fontRef idx="minor">
            <a:schemeClr val="tx1"/>
          </a:fontRef>
        </p:style>
      </p:cxnSp>
      <p:cxnSp>
        <p:nvCxnSpPr>
          <p:cNvPr id="77" name="Connecteur droit avec flèche 76">
            <a:extLst>
              <a:ext uri="{FF2B5EF4-FFF2-40B4-BE49-F238E27FC236}">
                <a16:creationId xmlns:a16="http://schemas.microsoft.com/office/drawing/2014/main" id="{AB161342-AB73-C4C8-8CBC-046A2156C00E}"/>
              </a:ext>
            </a:extLst>
          </p:cNvPr>
          <p:cNvCxnSpPr>
            <a:cxnSpLocks/>
          </p:cNvCxnSpPr>
          <p:nvPr/>
        </p:nvCxnSpPr>
        <p:spPr>
          <a:xfrm>
            <a:off x="8127987" y="3040875"/>
            <a:ext cx="2485484" cy="6289"/>
          </a:xfrm>
          <a:prstGeom prst="straightConnector1">
            <a:avLst/>
          </a:prstGeom>
        </p:spPr>
        <p:style>
          <a:lnRef idx="1">
            <a:schemeClr val="dk1"/>
          </a:lnRef>
          <a:fillRef idx="0">
            <a:schemeClr val="dk1"/>
          </a:fillRef>
          <a:effectRef idx="0">
            <a:schemeClr val="dk1"/>
          </a:effectRef>
          <a:fontRef idx="minor">
            <a:schemeClr val="tx1"/>
          </a:fontRef>
        </p:style>
      </p:cxnSp>
      <p:cxnSp>
        <p:nvCxnSpPr>
          <p:cNvPr id="78" name="Connecteur droit avec flèche 77">
            <a:extLst>
              <a:ext uri="{FF2B5EF4-FFF2-40B4-BE49-F238E27FC236}">
                <a16:creationId xmlns:a16="http://schemas.microsoft.com/office/drawing/2014/main" id="{6958540A-4308-6AAA-0961-C3CE8E84AD90}"/>
              </a:ext>
            </a:extLst>
          </p:cNvPr>
          <p:cNvCxnSpPr>
            <a:cxnSpLocks/>
          </p:cNvCxnSpPr>
          <p:nvPr/>
        </p:nvCxnSpPr>
        <p:spPr>
          <a:xfrm>
            <a:off x="8130157" y="3956705"/>
            <a:ext cx="2485484" cy="6289"/>
          </a:xfrm>
          <a:prstGeom prst="straightConnector1">
            <a:avLst/>
          </a:prstGeom>
        </p:spPr>
        <p:style>
          <a:lnRef idx="1">
            <a:schemeClr val="dk1"/>
          </a:lnRef>
          <a:fillRef idx="0">
            <a:schemeClr val="dk1"/>
          </a:fillRef>
          <a:effectRef idx="0">
            <a:schemeClr val="dk1"/>
          </a:effectRef>
          <a:fontRef idx="minor">
            <a:schemeClr val="tx1"/>
          </a:fontRef>
        </p:style>
      </p:cxnSp>
      <p:cxnSp>
        <p:nvCxnSpPr>
          <p:cNvPr id="79" name="Connecteur droit avec flèche 78">
            <a:extLst>
              <a:ext uri="{FF2B5EF4-FFF2-40B4-BE49-F238E27FC236}">
                <a16:creationId xmlns:a16="http://schemas.microsoft.com/office/drawing/2014/main" id="{73E1EDDE-EC2F-2F62-5C7B-B72063C9DEB5}"/>
              </a:ext>
            </a:extLst>
          </p:cNvPr>
          <p:cNvCxnSpPr>
            <a:cxnSpLocks/>
          </p:cNvCxnSpPr>
          <p:nvPr/>
        </p:nvCxnSpPr>
        <p:spPr>
          <a:xfrm>
            <a:off x="8125290" y="3491872"/>
            <a:ext cx="2485484" cy="6289"/>
          </a:xfrm>
          <a:prstGeom prst="straightConnector1">
            <a:avLst/>
          </a:prstGeom>
        </p:spPr>
        <p:style>
          <a:lnRef idx="1">
            <a:schemeClr val="dk1"/>
          </a:lnRef>
          <a:fillRef idx="0">
            <a:schemeClr val="dk1"/>
          </a:fillRef>
          <a:effectRef idx="0">
            <a:schemeClr val="dk1"/>
          </a:effectRef>
          <a:fontRef idx="minor">
            <a:schemeClr val="tx1"/>
          </a:fontRef>
        </p:style>
      </p:cxnSp>
      <p:cxnSp>
        <p:nvCxnSpPr>
          <p:cNvPr id="80" name="Connecteur droit avec flèche 79">
            <a:extLst>
              <a:ext uri="{FF2B5EF4-FFF2-40B4-BE49-F238E27FC236}">
                <a16:creationId xmlns:a16="http://schemas.microsoft.com/office/drawing/2014/main" id="{079E75BC-0DDB-32B0-00F2-94D5339FDC42}"/>
              </a:ext>
            </a:extLst>
          </p:cNvPr>
          <p:cNvCxnSpPr>
            <a:cxnSpLocks/>
          </p:cNvCxnSpPr>
          <p:nvPr/>
        </p:nvCxnSpPr>
        <p:spPr>
          <a:xfrm>
            <a:off x="8133674" y="4411513"/>
            <a:ext cx="2485484" cy="6289"/>
          </a:xfrm>
          <a:prstGeom prst="straightConnector1">
            <a:avLst/>
          </a:prstGeom>
        </p:spPr>
        <p:style>
          <a:lnRef idx="1">
            <a:schemeClr val="dk1"/>
          </a:lnRef>
          <a:fillRef idx="0">
            <a:schemeClr val="dk1"/>
          </a:fillRef>
          <a:effectRef idx="0">
            <a:schemeClr val="dk1"/>
          </a:effectRef>
          <a:fontRef idx="minor">
            <a:schemeClr val="tx1"/>
          </a:fontRef>
        </p:style>
      </p:cxnSp>
      <p:cxnSp>
        <p:nvCxnSpPr>
          <p:cNvPr id="81" name="Connecteur droit avec flèche 80">
            <a:extLst>
              <a:ext uri="{FF2B5EF4-FFF2-40B4-BE49-F238E27FC236}">
                <a16:creationId xmlns:a16="http://schemas.microsoft.com/office/drawing/2014/main" id="{6B704706-E1AC-2EE4-5B14-BC955D7B3C13}"/>
              </a:ext>
            </a:extLst>
          </p:cNvPr>
          <p:cNvCxnSpPr>
            <a:cxnSpLocks/>
          </p:cNvCxnSpPr>
          <p:nvPr/>
        </p:nvCxnSpPr>
        <p:spPr>
          <a:xfrm>
            <a:off x="8138540" y="4865500"/>
            <a:ext cx="2485484" cy="6289"/>
          </a:xfrm>
          <a:prstGeom prst="straightConnector1">
            <a:avLst/>
          </a:prstGeom>
        </p:spPr>
        <p:style>
          <a:lnRef idx="1">
            <a:schemeClr val="dk1"/>
          </a:lnRef>
          <a:fillRef idx="0">
            <a:schemeClr val="dk1"/>
          </a:fillRef>
          <a:effectRef idx="0">
            <a:schemeClr val="dk1"/>
          </a:effectRef>
          <a:fontRef idx="minor">
            <a:schemeClr val="tx1"/>
          </a:fontRef>
        </p:style>
      </p:cxnSp>
      <p:cxnSp>
        <p:nvCxnSpPr>
          <p:cNvPr id="82" name="Connecteur droit avec flèche 81">
            <a:extLst>
              <a:ext uri="{FF2B5EF4-FFF2-40B4-BE49-F238E27FC236}">
                <a16:creationId xmlns:a16="http://schemas.microsoft.com/office/drawing/2014/main" id="{C360A26A-851B-B39B-77A4-51F479ACB8F7}"/>
              </a:ext>
            </a:extLst>
          </p:cNvPr>
          <p:cNvCxnSpPr>
            <a:cxnSpLocks/>
          </p:cNvCxnSpPr>
          <p:nvPr/>
        </p:nvCxnSpPr>
        <p:spPr>
          <a:xfrm>
            <a:off x="8139888" y="5330859"/>
            <a:ext cx="2485484" cy="6289"/>
          </a:xfrm>
          <a:prstGeom prst="straightConnector1">
            <a:avLst/>
          </a:prstGeom>
        </p:spPr>
        <p:style>
          <a:lnRef idx="1">
            <a:schemeClr val="dk1"/>
          </a:lnRef>
          <a:fillRef idx="0">
            <a:schemeClr val="dk1"/>
          </a:fillRef>
          <a:effectRef idx="0">
            <a:schemeClr val="dk1"/>
          </a:effectRef>
          <a:fontRef idx="minor">
            <a:schemeClr val="tx1"/>
          </a:fontRef>
        </p:style>
      </p:cxnSp>
      <p:cxnSp>
        <p:nvCxnSpPr>
          <p:cNvPr id="83" name="Connecteur droit avec flèche 82">
            <a:extLst>
              <a:ext uri="{FF2B5EF4-FFF2-40B4-BE49-F238E27FC236}">
                <a16:creationId xmlns:a16="http://schemas.microsoft.com/office/drawing/2014/main" id="{4C1592B8-0300-E683-A056-F198F0AD5AB3}"/>
              </a:ext>
            </a:extLst>
          </p:cNvPr>
          <p:cNvCxnSpPr>
            <a:cxnSpLocks/>
          </p:cNvCxnSpPr>
          <p:nvPr/>
        </p:nvCxnSpPr>
        <p:spPr>
          <a:xfrm>
            <a:off x="8139888" y="5757763"/>
            <a:ext cx="2485484" cy="6289"/>
          </a:xfrm>
          <a:prstGeom prst="straightConnector1">
            <a:avLst/>
          </a:prstGeom>
        </p:spPr>
        <p:style>
          <a:lnRef idx="1">
            <a:schemeClr val="dk1"/>
          </a:lnRef>
          <a:fillRef idx="0">
            <a:schemeClr val="dk1"/>
          </a:fillRef>
          <a:effectRef idx="0">
            <a:schemeClr val="dk1"/>
          </a:effectRef>
          <a:fontRef idx="minor">
            <a:schemeClr val="tx1"/>
          </a:fontRef>
        </p:style>
      </p:cxnSp>
      <p:cxnSp>
        <p:nvCxnSpPr>
          <p:cNvPr id="84" name="Connecteur droit avec flèche 83">
            <a:extLst>
              <a:ext uri="{FF2B5EF4-FFF2-40B4-BE49-F238E27FC236}">
                <a16:creationId xmlns:a16="http://schemas.microsoft.com/office/drawing/2014/main" id="{1DE5C838-DDB7-4CD7-D9CE-5676CE496A58}"/>
              </a:ext>
            </a:extLst>
          </p:cNvPr>
          <p:cNvCxnSpPr>
            <a:cxnSpLocks/>
          </p:cNvCxnSpPr>
          <p:nvPr/>
        </p:nvCxnSpPr>
        <p:spPr>
          <a:xfrm>
            <a:off x="8149913" y="6190353"/>
            <a:ext cx="2485484" cy="6289"/>
          </a:xfrm>
          <a:prstGeom prst="straightConnector1">
            <a:avLst/>
          </a:prstGeom>
        </p:spPr>
        <p:style>
          <a:lnRef idx="1">
            <a:schemeClr val="dk1"/>
          </a:lnRef>
          <a:fillRef idx="0">
            <a:schemeClr val="dk1"/>
          </a:fillRef>
          <a:effectRef idx="0">
            <a:schemeClr val="dk1"/>
          </a:effectRef>
          <a:fontRef idx="minor">
            <a:schemeClr val="tx1"/>
          </a:fontRef>
        </p:style>
      </p:cxnSp>
      <p:sp>
        <p:nvSpPr>
          <p:cNvPr id="85" name="ZoneTexte 84">
            <a:extLst>
              <a:ext uri="{FF2B5EF4-FFF2-40B4-BE49-F238E27FC236}">
                <a16:creationId xmlns:a16="http://schemas.microsoft.com/office/drawing/2014/main" id="{93084791-8F7B-6C3D-5EEB-62793447528F}"/>
              </a:ext>
            </a:extLst>
          </p:cNvPr>
          <p:cNvSpPr txBox="1"/>
          <p:nvPr/>
        </p:nvSpPr>
        <p:spPr>
          <a:xfrm>
            <a:off x="7500231" y="5993230"/>
            <a:ext cx="624936"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fr-FR" sz="1600"/>
              <a:t>Sale</a:t>
            </a:r>
            <a:endParaRPr lang="fr-FR"/>
          </a:p>
        </p:txBody>
      </p:sp>
      <p:sp>
        <p:nvSpPr>
          <p:cNvPr id="86" name="ZoneTexte 85">
            <a:extLst>
              <a:ext uri="{FF2B5EF4-FFF2-40B4-BE49-F238E27FC236}">
                <a16:creationId xmlns:a16="http://schemas.microsoft.com/office/drawing/2014/main" id="{BA0D6243-F473-A152-DB25-18B39AF2624F}"/>
              </a:ext>
            </a:extLst>
          </p:cNvPr>
          <p:cNvSpPr txBox="1"/>
          <p:nvPr/>
        </p:nvSpPr>
        <p:spPr>
          <a:xfrm>
            <a:off x="9112576" y="5821051"/>
            <a:ext cx="926969" cy="21995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fr-FR"/>
          </a:p>
        </p:txBody>
      </p:sp>
      <p:sp>
        <p:nvSpPr>
          <p:cNvPr id="87" name="ZoneTexte 86">
            <a:extLst>
              <a:ext uri="{FF2B5EF4-FFF2-40B4-BE49-F238E27FC236}">
                <a16:creationId xmlns:a16="http://schemas.microsoft.com/office/drawing/2014/main" id="{DED913E8-6DCA-B8C1-9CE1-5E5ED623A627}"/>
              </a:ext>
            </a:extLst>
          </p:cNvPr>
          <p:cNvSpPr txBox="1"/>
          <p:nvPr/>
        </p:nvSpPr>
        <p:spPr>
          <a:xfrm>
            <a:off x="10632765" y="6023011"/>
            <a:ext cx="1335463"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sz="1600" dirty="0"/>
              <a:t>Maniaque</a:t>
            </a:r>
          </a:p>
        </p:txBody>
      </p:sp>
      <p:cxnSp>
        <p:nvCxnSpPr>
          <p:cNvPr id="5" name="Connecteur droit avec flèche 4">
            <a:extLst>
              <a:ext uri="{FF2B5EF4-FFF2-40B4-BE49-F238E27FC236}">
                <a16:creationId xmlns:a16="http://schemas.microsoft.com/office/drawing/2014/main" id="{58EA02F5-F3F6-A139-D0A6-430F81BCC3F7}"/>
              </a:ext>
            </a:extLst>
          </p:cNvPr>
          <p:cNvCxnSpPr>
            <a:cxnSpLocks/>
          </p:cNvCxnSpPr>
          <p:nvPr/>
        </p:nvCxnSpPr>
        <p:spPr>
          <a:xfrm>
            <a:off x="1625587" y="1344478"/>
            <a:ext cx="2485484" cy="6289"/>
          </a:xfrm>
          <a:prstGeom prst="straightConnector1">
            <a:avLst/>
          </a:prstGeom>
        </p:spPr>
        <p:style>
          <a:lnRef idx="1">
            <a:schemeClr val="dk1"/>
          </a:lnRef>
          <a:fillRef idx="0">
            <a:schemeClr val="dk1"/>
          </a:fillRef>
          <a:effectRef idx="0">
            <a:schemeClr val="dk1"/>
          </a:effectRef>
          <a:fontRef idx="minor">
            <a:schemeClr val="tx1"/>
          </a:fontRef>
        </p:style>
      </p:cxnSp>
      <p:cxnSp>
        <p:nvCxnSpPr>
          <p:cNvPr id="6" name="Connecteur droit avec flèche 5">
            <a:extLst>
              <a:ext uri="{FF2B5EF4-FFF2-40B4-BE49-F238E27FC236}">
                <a16:creationId xmlns:a16="http://schemas.microsoft.com/office/drawing/2014/main" id="{E705EA4D-3510-C1B5-01CC-6CB8C3E4955A}"/>
              </a:ext>
            </a:extLst>
          </p:cNvPr>
          <p:cNvCxnSpPr>
            <a:cxnSpLocks/>
          </p:cNvCxnSpPr>
          <p:nvPr/>
        </p:nvCxnSpPr>
        <p:spPr>
          <a:xfrm>
            <a:off x="1625587" y="1710238"/>
            <a:ext cx="2485484" cy="6289"/>
          </a:xfrm>
          <a:prstGeom prst="straightConnector1">
            <a:avLst/>
          </a:prstGeom>
        </p:spPr>
        <p:style>
          <a:lnRef idx="1">
            <a:schemeClr val="dk1"/>
          </a:lnRef>
          <a:fillRef idx="0">
            <a:schemeClr val="dk1"/>
          </a:fillRef>
          <a:effectRef idx="0">
            <a:schemeClr val="dk1"/>
          </a:effectRef>
          <a:fontRef idx="minor">
            <a:schemeClr val="tx1"/>
          </a:fontRef>
        </p:style>
      </p:cxnSp>
      <p:cxnSp>
        <p:nvCxnSpPr>
          <p:cNvPr id="7" name="Connecteur droit avec flèche 6">
            <a:extLst>
              <a:ext uri="{FF2B5EF4-FFF2-40B4-BE49-F238E27FC236}">
                <a16:creationId xmlns:a16="http://schemas.microsoft.com/office/drawing/2014/main" id="{FE7F8704-DA5E-EC3B-004D-542820E2F7A5}"/>
              </a:ext>
            </a:extLst>
          </p:cNvPr>
          <p:cNvCxnSpPr>
            <a:cxnSpLocks/>
          </p:cNvCxnSpPr>
          <p:nvPr/>
        </p:nvCxnSpPr>
        <p:spPr>
          <a:xfrm>
            <a:off x="1625587" y="2065838"/>
            <a:ext cx="2485484" cy="6289"/>
          </a:xfrm>
          <a:prstGeom prst="straightConnector1">
            <a:avLst/>
          </a:prstGeom>
        </p:spPr>
        <p:style>
          <a:lnRef idx="1">
            <a:schemeClr val="dk1"/>
          </a:lnRef>
          <a:fillRef idx="0">
            <a:schemeClr val="dk1"/>
          </a:fillRef>
          <a:effectRef idx="0">
            <a:schemeClr val="dk1"/>
          </a:effectRef>
          <a:fontRef idx="minor">
            <a:schemeClr val="tx1"/>
          </a:fontRef>
        </p:style>
      </p:cxnSp>
      <p:cxnSp>
        <p:nvCxnSpPr>
          <p:cNvPr id="8" name="Connecteur droit avec flèche 7">
            <a:extLst>
              <a:ext uri="{FF2B5EF4-FFF2-40B4-BE49-F238E27FC236}">
                <a16:creationId xmlns:a16="http://schemas.microsoft.com/office/drawing/2014/main" id="{A5E3E4E6-DEB3-6936-060B-C329DCD15450}"/>
              </a:ext>
            </a:extLst>
          </p:cNvPr>
          <p:cNvCxnSpPr>
            <a:cxnSpLocks/>
          </p:cNvCxnSpPr>
          <p:nvPr/>
        </p:nvCxnSpPr>
        <p:spPr>
          <a:xfrm>
            <a:off x="1625587" y="2451918"/>
            <a:ext cx="2485484" cy="6289"/>
          </a:xfrm>
          <a:prstGeom prst="straightConnector1">
            <a:avLst/>
          </a:prstGeom>
        </p:spPr>
        <p:style>
          <a:lnRef idx="1">
            <a:schemeClr val="dk1"/>
          </a:lnRef>
          <a:fillRef idx="0">
            <a:schemeClr val="dk1"/>
          </a:fillRef>
          <a:effectRef idx="0">
            <a:schemeClr val="dk1"/>
          </a:effectRef>
          <a:fontRef idx="minor">
            <a:schemeClr val="tx1"/>
          </a:fontRef>
        </p:style>
      </p:cxnSp>
      <p:cxnSp>
        <p:nvCxnSpPr>
          <p:cNvPr id="26" name="Connecteur droit avec flèche 25">
            <a:extLst>
              <a:ext uri="{FF2B5EF4-FFF2-40B4-BE49-F238E27FC236}">
                <a16:creationId xmlns:a16="http://schemas.microsoft.com/office/drawing/2014/main" id="{93412E31-1EB7-C108-05E2-BCBEE34038D4}"/>
              </a:ext>
            </a:extLst>
          </p:cNvPr>
          <p:cNvCxnSpPr>
            <a:cxnSpLocks/>
          </p:cNvCxnSpPr>
          <p:nvPr/>
        </p:nvCxnSpPr>
        <p:spPr>
          <a:xfrm>
            <a:off x="1625586" y="2861733"/>
            <a:ext cx="2485484" cy="6289"/>
          </a:xfrm>
          <a:prstGeom prst="straightConnector1">
            <a:avLst/>
          </a:prstGeom>
        </p:spPr>
        <p:style>
          <a:lnRef idx="1">
            <a:schemeClr val="dk1"/>
          </a:lnRef>
          <a:fillRef idx="0">
            <a:schemeClr val="dk1"/>
          </a:fillRef>
          <a:effectRef idx="0">
            <a:schemeClr val="dk1"/>
          </a:effectRef>
          <a:fontRef idx="minor">
            <a:schemeClr val="tx1"/>
          </a:fontRef>
        </p:style>
      </p:cxnSp>
      <p:cxnSp>
        <p:nvCxnSpPr>
          <p:cNvPr id="27" name="Connecteur droit avec flèche 26">
            <a:extLst>
              <a:ext uri="{FF2B5EF4-FFF2-40B4-BE49-F238E27FC236}">
                <a16:creationId xmlns:a16="http://schemas.microsoft.com/office/drawing/2014/main" id="{FAA2B20B-7B97-8B5B-315D-47973F90B885}"/>
              </a:ext>
            </a:extLst>
          </p:cNvPr>
          <p:cNvCxnSpPr>
            <a:cxnSpLocks/>
          </p:cNvCxnSpPr>
          <p:nvPr/>
        </p:nvCxnSpPr>
        <p:spPr>
          <a:xfrm>
            <a:off x="1631989" y="4142404"/>
            <a:ext cx="2485484" cy="6289"/>
          </a:xfrm>
          <a:prstGeom prst="straightConnector1">
            <a:avLst/>
          </a:prstGeom>
        </p:spPr>
        <p:style>
          <a:lnRef idx="1">
            <a:schemeClr val="dk1"/>
          </a:lnRef>
          <a:fillRef idx="0">
            <a:schemeClr val="dk1"/>
          </a:fillRef>
          <a:effectRef idx="0">
            <a:schemeClr val="dk1"/>
          </a:effectRef>
          <a:fontRef idx="minor">
            <a:schemeClr val="tx1"/>
          </a:fontRef>
        </p:style>
      </p:cxnSp>
      <p:cxnSp>
        <p:nvCxnSpPr>
          <p:cNvPr id="28" name="Connecteur droit avec flèche 27">
            <a:extLst>
              <a:ext uri="{FF2B5EF4-FFF2-40B4-BE49-F238E27FC236}">
                <a16:creationId xmlns:a16="http://schemas.microsoft.com/office/drawing/2014/main" id="{E7CDE6D8-F9CC-D32C-775C-43EAE2D3F12C}"/>
              </a:ext>
            </a:extLst>
          </p:cNvPr>
          <p:cNvCxnSpPr>
            <a:cxnSpLocks/>
          </p:cNvCxnSpPr>
          <p:nvPr/>
        </p:nvCxnSpPr>
        <p:spPr>
          <a:xfrm>
            <a:off x="1625586" y="3719783"/>
            <a:ext cx="2485484" cy="6289"/>
          </a:xfrm>
          <a:prstGeom prst="straightConnector1">
            <a:avLst/>
          </a:prstGeom>
        </p:spPr>
        <p:style>
          <a:lnRef idx="1">
            <a:schemeClr val="dk1"/>
          </a:lnRef>
          <a:fillRef idx="0">
            <a:schemeClr val="dk1"/>
          </a:fillRef>
          <a:effectRef idx="0">
            <a:schemeClr val="dk1"/>
          </a:effectRef>
          <a:fontRef idx="minor">
            <a:schemeClr val="tx1"/>
          </a:fontRef>
        </p:style>
      </p:cxnSp>
      <p:cxnSp>
        <p:nvCxnSpPr>
          <p:cNvPr id="29" name="Connecteur droit avec flèche 28">
            <a:extLst>
              <a:ext uri="{FF2B5EF4-FFF2-40B4-BE49-F238E27FC236}">
                <a16:creationId xmlns:a16="http://schemas.microsoft.com/office/drawing/2014/main" id="{C33E0177-9603-332B-D537-28DC3A1AA1B1}"/>
              </a:ext>
            </a:extLst>
          </p:cNvPr>
          <p:cNvCxnSpPr>
            <a:cxnSpLocks/>
          </p:cNvCxnSpPr>
          <p:nvPr/>
        </p:nvCxnSpPr>
        <p:spPr>
          <a:xfrm>
            <a:off x="1625586" y="3271548"/>
            <a:ext cx="2485484" cy="6289"/>
          </a:xfrm>
          <a:prstGeom prst="straightConnector1">
            <a:avLst/>
          </a:prstGeom>
        </p:spPr>
        <p:style>
          <a:lnRef idx="1">
            <a:schemeClr val="dk1"/>
          </a:lnRef>
          <a:fillRef idx="0">
            <a:schemeClr val="dk1"/>
          </a:fillRef>
          <a:effectRef idx="0">
            <a:schemeClr val="dk1"/>
          </a:effectRef>
          <a:fontRef idx="minor">
            <a:schemeClr val="tx1"/>
          </a:fontRef>
        </p:style>
      </p:cxnSp>
      <p:cxnSp>
        <p:nvCxnSpPr>
          <p:cNvPr id="30" name="Connecteur droit avec flèche 29">
            <a:extLst>
              <a:ext uri="{FF2B5EF4-FFF2-40B4-BE49-F238E27FC236}">
                <a16:creationId xmlns:a16="http://schemas.microsoft.com/office/drawing/2014/main" id="{80263FEF-616D-3B33-0329-712F31718C60}"/>
              </a:ext>
            </a:extLst>
          </p:cNvPr>
          <p:cNvCxnSpPr>
            <a:cxnSpLocks/>
          </p:cNvCxnSpPr>
          <p:nvPr/>
        </p:nvCxnSpPr>
        <p:spPr>
          <a:xfrm>
            <a:off x="1651198" y="5474302"/>
            <a:ext cx="2485484" cy="6289"/>
          </a:xfrm>
          <a:prstGeom prst="straightConnector1">
            <a:avLst/>
          </a:prstGeom>
        </p:spPr>
        <p:style>
          <a:lnRef idx="1">
            <a:schemeClr val="dk1"/>
          </a:lnRef>
          <a:fillRef idx="0">
            <a:schemeClr val="dk1"/>
          </a:fillRef>
          <a:effectRef idx="0">
            <a:schemeClr val="dk1"/>
          </a:effectRef>
          <a:fontRef idx="minor">
            <a:schemeClr val="tx1"/>
          </a:fontRef>
        </p:style>
      </p:cxnSp>
      <p:cxnSp>
        <p:nvCxnSpPr>
          <p:cNvPr id="45" name="Connecteur droit avec flèche 44">
            <a:extLst>
              <a:ext uri="{FF2B5EF4-FFF2-40B4-BE49-F238E27FC236}">
                <a16:creationId xmlns:a16="http://schemas.microsoft.com/office/drawing/2014/main" id="{FE8F1170-7FD0-D9A0-D0C0-983550909AA2}"/>
              </a:ext>
            </a:extLst>
          </p:cNvPr>
          <p:cNvCxnSpPr>
            <a:cxnSpLocks/>
          </p:cNvCxnSpPr>
          <p:nvPr/>
        </p:nvCxnSpPr>
        <p:spPr>
          <a:xfrm>
            <a:off x="1625584" y="5051680"/>
            <a:ext cx="2485484" cy="6289"/>
          </a:xfrm>
          <a:prstGeom prst="straightConnector1">
            <a:avLst/>
          </a:prstGeom>
        </p:spPr>
        <p:style>
          <a:lnRef idx="1">
            <a:schemeClr val="dk1"/>
          </a:lnRef>
          <a:fillRef idx="0">
            <a:schemeClr val="dk1"/>
          </a:fillRef>
          <a:effectRef idx="0">
            <a:schemeClr val="dk1"/>
          </a:effectRef>
          <a:fontRef idx="minor">
            <a:schemeClr val="tx1"/>
          </a:fontRef>
        </p:style>
      </p:cxnSp>
      <p:cxnSp>
        <p:nvCxnSpPr>
          <p:cNvPr id="47" name="Connecteur droit avec flèche 46">
            <a:extLst>
              <a:ext uri="{FF2B5EF4-FFF2-40B4-BE49-F238E27FC236}">
                <a16:creationId xmlns:a16="http://schemas.microsoft.com/office/drawing/2014/main" id="{2029C62B-EF75-2CE0-7303-E53AFEC3D2DE}"/>
              </a:ext>
            </a:extLst>
          </p:cNvPr>
          <p:cNvCxnSpPr>
            <a:cxnSpLocks/>
          </p:cNvCxnSpPr>
          <p:nvPr/>
        </p:nvCxnSpPr>
        <p:spPr>
          <a:xfrm>
            <a:off x="1625584" y="4597042"/>
            <a:ext cx="2485484" cy="6289"/>
          </a:xfrm>
          <a:prstGeom prst="straightConnector1">
            <a:avLst/>
          </a:prstGeom>
        </p:spPr>
        <p:style>
          <a:lnRef idx="1">
            <a:schemeClr val="dk1"/>
          </a:lnRef>
          <a:fillRef idx="0">
            <a:schemeClr val="dk1"/>
          </a:fillRef>
          <a:effectRef idx="0">
            <a:schemeClr val="dk1"/>
          </a:effectRef>
          <a:fontRef idx="minor">
            <a:schemeClr val="tx1"/>
          </a:fontRef>
        </p:style>
      </p:cxnSp>
      <p:cxnSp>
        <p:nvCxnSpPr>
          <p:cNvPr id="49" name="Connecteur droit avec flèche 48">
            <a:extLst>
              <a:ext uri="{FF2B5EF4-FFF2-40B4-BE49-F238E27FC236}">
                <a16:creationId xmlns:a16="http://schemas.microsoft.com/office/drawing/2014/main" id="{F751DC57-B915-3393-4842-C956493BA293}"/>
              </a:ext>
            </a:extLst>
          </p:cNvPr>
          <p:cNvCxnSpPr>
            <a:cxnSpLocks/>
          </p:cNvCxnSpPr>
          <p:nvPr/>
        </p:nvCxnSpPr>
        <p:spPr>
          <a:xfrm>
            <a:off x="1631988" y="5890521"/>
            <a:ext cx="2485484" cy="6289"/>
          </a:xfrm>
          <a:prstGeom prst="straightConnector1">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784089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 coins arrondis 2">
            <a:extLst>
              <a:ext uri="{FF2B5EF4-FFF2-40B4-BE49-F238E27FC236}">
                <a16:creationId xmlns:a16="http://schemas.microsoft.com/office/drawing/2014/main" id="{3D7110A7-40CE-E7D8-22D7-FE4359CE90E6}"/>
              </a:ext>
            </a:extLst>
          </p:cNvPr>
          <p:cNvSpPr/>
          <p:nvPr/>
        </p:nvSpPr>
        <p:spPr>
          <a:xfrm>
            <a:off x="8991600" y="66675"/>
            <a:ext cx="3047999" cy="1136315"/>
          </a:xfrm>
          <a:prstGeom prst="roundRect">
            <a:avLst/>
          </a:prstGeom>
          <a:solidFill>
            <a:srgbClr val="79B254"/>
          </a:solidFill>
          <a:ln>
            <a:solidFill>
              <a:srgbClr val="79B25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ZoneTexte 1">
            <a:extLst>
              <a:ext uri="{FF2B5EF4-FFF2-40B4-BE49-F238E27FC236}">
                <a16:creationId xmlns:a16="http://schemas.microsoft.com/office/drawing/2014/main" id="{786EA857-C23B-10B1-DA09-66FB5FA327BC}"/>
              </a:ext>
            </a:extLst>
          </p:cNvPr>
          <p:cNvSpPr txBox="1"/>
          <p:nvPr/>
        </p:nvSpPr>
        <p:spPr>
          <a:xfrm>
            <a:off x="2701" y="-5332"/>
            <a:ext cx="7435333" cy="6699912"/>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r>
              <a:rPr lang="fr-FR" dirty="0"/>
              <a:t>Couleur de peau :</a:t>
            </a:r>
          </a:p>
          <a:p>
            <a:r>
              <a:rPr lang="fr-FR" dirty="0"/>
              <a:t>Taille :</a:t>
            </a:r>
          </a:p>
          <a:p>
            <a:r>
              <a:rPr lang="fr-FR" dirty="0"/>
              <a:t>Corpulence :</a:t>
            </a:r>
          </a:p>
          <a:p>
            <a:r>
              <a:rPr lang="fr-FR" dirty="0"/>
              <a:t>Posture :</a:t>
            </a:r>
          </a:p>
          <a:p>
            <a:r>
              <a:rPr lang="fr-FR" dirty="0"/>
              <a:t>État de la peau (ridée, acnéique, sèche …) :</a:t>
            </a:r>
          </a:p>
          <a:p>
            <a:r>
              <a:rPr lang="fr-FR" dirty="0"/>
              <a:t>Coupe de cheveux :</a:t>
            </a:r>
          </a:p>
          <a:p>
            <a:r>
              <a:rPr lang="fr-FR" dirty="0"/>
              <a:t>Couleur des cheveux :</a:t>
            </a:r>
          </a:p>
          <a:p>
            <a:r>
              <a:rPr lang="fr-FR" dirty="0"/>
              <a:t>Forme des yeux :</a:t>
            </a:r>
          </a:p>
          <a:p>
            <a:r>
              <a:rPr lang="fr-FR" dirty="0"/>
              <a:t>Couleur des yeux :</a:t>
            </a:r>
          </a:p>
          <a:p>
            <a:r>
              <a:rPr lang="fr-FR" dirty="0"/>
              <a:t>Type d’oreilles :</a:t>
            </a:r>
          </a:p>
          <a:p>
            <a:r>
              <a:rPr lang="fr-FR" dirty="0"/>
              <a:t>Forme de visage :</a:t>
            </a:r>
          </a:p>
          <a:p>
            <a:r>
              <a:rPr lang="fr-FR" dirty="0"/>
              <a:t>Forme du nez :</a:t>
            </a:r>
          </a:p>
          <a:p>
            <a:r>
              <a:rPr lang="fr-FR" dirty="0"/>
              <a:t>Taches de rousseur : Oui/Non </a:t>
            </a:r>
          </a:p>
          <a:p>
            <a:r>
              <a:rPr lang="fr-FR" dirty="0">
                <a:ea typeface="+mn-lt"/>
                <a:cs typeface="+mn-lt"/>
              </a:rPr>
              <a:t>État de la dentition :</a:t>
            </a:r>
            <a:endParaRPr lang="en-US" dirty="0">
              <a:ea typeface="+mn-lt"/>
              <a:cs typeface="+mn-lt"/>
            </a:endParaRPr>
          </a:p>
          <a:p>
            <a:r>
              <a:rPr lang="fr-FR" dirty="0">
                <a:ea typeface="+mn-lt"/>
                <a:cs typeface="+mn-lt"/>
              </a:rPr>
              <a:t>Pilosité :</a:t>
            </a:r>
            <a:endParaRPr lang="en-US" dirty="0">
              <a:ea typeface="+mn-lt"/>
              <a:cs typeface="+mn-lt"/>
            </a:endParaRPr>
          </a:p>
          <a:p>
            <a:r>
              <a:rPr lang="fr-FR" dirty="0">
                <a:ea typeface="+mn-lt"/>
                <a:cs typeface="+mn-lt"/>
              </a:rPr>
              <a:t>Cicatrice(s) ? : Oui/Non</a:t>
            </a:r>
            <a:endParaRPr lang="en-US" dirty="0">
              <a:ea typeface="+mn-lt"/>
              <a:cs typeface="+mn-lt"/>
            </a:endParaRPr>
          </a:p>
          <a:p>
            <a:r>
              <a:rPr lang="fr-FR" dirty="0">
                <a:ea typeface="+mn-lt"/>
                <a:cs typeface="+mn-lt"/>
              </a:rPr>
              <a:t>Tache de naissance, tache de vin ?</a:t>
            </a:r>
            <a:endParaRPr lang="en-US" dirty="0">
              <a:ea typeface="+mn-lt"/>
              <a:cs typeface="+mn-lt"/>
            </a:endParaRPr>
          </a:p>
          <a:p>
            <a:r>
              <a:rPr lang="fr-FR" dirty="0">
                <a:ea typeface="+mn-lt"/>
                <a:cs typeface="+mn-lt"/>
              </a:rPr>
              <a:t>Tatouage(s) ? : Oui/Non</a:t>
            </a:r>
            <a:endParaRPr lang="en-US" dirty="0">
              <a:ea typeface="+mn-lt"/>
              <a:cs typeface="+mn-lt"/>
            </a:endParaRPr>
          </a:p>
          <a:p>
            <a:r>
              <a:rPr lang="fr-FR" dirty="0">
                <a:ea typeface="+mn-lt"/>
                <a:cs typeface="+mn-lt"/>
              </a:rPr>
              <a:t>Piercing(s) ? : Oui/Non</a:t>
            </a:r>
            <a:endParaRPr lang="en-US" dirty="0">
              <a:ea typeface="+mn-lt"/>
              <a:cs typeface="+mn-lt"/>
            </a:endParaRPr>
          </a:p>
          <a:p>
            <a:r>
              <a:rPr lang="fr-FR" dirty="0">
                <a:ea typeface="+mn-lt"/>
                <a:cs typeface="+mn-lt"/>
              </a:rPr>
              <a:t>Autres signes distinctifs :</a:t>
            </a:r>
            <a:endParaRPr lang="en-US" dirty="0">
              <a:ea typeface="+mn-lt"/>
              <a:cs typeface="+mn-lt"/>
            </a:endParaRPr>
          </a:p>
          <a:p>
            <a:r>
              <a:rPr lang="fr-FR" dirty="0">
                <a:ea typeface="+mn-lt"/>
                <a:cs typeface="+mn-lt"/>
              </a:rPr>
              <a:t>Style vestimentaire :</a:t>
            </a:r>
            <a:endParaRPr lang="en-US" dirty="0">
              <a:ea typeface="+mn-lt"/>
              <a:cs typeface="+mn-lt"/>
            </a:endParaRPr>
          </a:p>
          <a:p>
            <a:r>
              <a:rPr lang="fr-FR" dirty="0">
                <a:ea typeface="+mn-lt"/>
                <a:cs typeface="+mn-lt"/>
              </a:rPr>
              <a:t>Accessoire(s) :</a:t>
            </a:r>
            <a:endParaRPr lang="en-US" dirty="0">
              <a:ea typeface="+mn-lt"/>
              <a:cs typeface="+mn-lt"/>
            </a:endParaRPr>
          </a:p>
          <a:p>
            <a:r>
              <a:rPr lang="fr-FR" dirty="0">
                <a:ea typeface="+mn-lt"/>
                <a:cs typeface="+mn-lt"/>
              </a:rPr>
              <a:t>Emploi de maquillage : Oui/Non</a:t>
            </a:r>
            <a:endParaRPr lang="en-US" dirty="0">
              <a:ea typeface="+mn-lt"/>
              <a:cs typeface="+mn-lt"/>
            </a:endParaRPr>
          </a:p>
          <a:p>
            <a:r>
              <a:rPr lang="fr-FR" dirty="0">
                <a:ea typeface="+mn-lt"/>
                <a:cs typeface="+mn-lt"/>
              </a:rPr>
              <a:t>Élément physique le plus remarquable/distinctif :</a:t>
            </a:r>
            <a:endParaRPr lang="fr-FR" dirty="0"/>
          </a:p>
        </p:txBody>
      </p:sp>
      <p:sp>
        <p:nvSpPr>
          <p:cNvPr id="4" name="ZoneTexte 3">
            <a:extLst>
              <a:ext uri="{FF2B5EF4-FFF2-40B4-BE49-F238E27FC236}">
                <a16:creationId xmlns:a16="http://schemas.microsoft.com/office/drawing/2014/main" id="{91B8A009-23FC-1299-6433-5C5F4D841F66}"/>
              </a:ext>
            </a:extLst>
          </p:cNvPr>
          <p:cNvSpPr txBox="1"/>
          <p:nvPr/>
        </p:nvSpPr>
        <p:spPr>
          <a:xfrm>
            <a:off x="8245537" y="64844"/>
            <a:ext cx="3794062" cy="1036823"/>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sz="3200"/>
              <a:t>Caractéristiques physiques</a:t>
            </a:r>
          </a:p>
        </p:txBody>
      </p:sp>
      <p:sp>
        <p:nvSpPr>
          <p:cNvPr id="6" name="Rectangle : coins arrondis 5">
            <a:extLst>
              <a:ext uri="{FF2B5EF4-FFF2-40B4-BE49-F238E27FC236}">
                <a16:creationId xmlns:a16="http://schemas.microsoft.com/office/drawing/2014/main" id="{2F56412A-4007-7C87-3E64-CBCFFA6D01BA}"/>
              </a:ext>
            </a:extLst>
          </p:cNvPr>
          <p:cNvSpPr/>
          <p:nvPr/>
        </p:nvSpPr>
        <p:spPr>
          <a:xfrm>
            <a:off x="8783052" y="1412541"/>
            <a:ext cx="3408947" cy="1216526"/>
          </a:xfrm>
          <a:prstGeom prst="roundRect">
            <a:avLst/>
          </a:prstGeom>
          <a:solidFill>
            <a:srgbClr val="79B254"/>
          </a:solidFill>
          <a:ln>
            <a:solidFill>
              <a:srgbClr val="79B25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E38F61B9-0842-32B4-F827-75C90CA425C2}"/>
              </a:ext>
            </a:extLst>
          </p:cNvPr>
          <p:cNvSpPr txBox="1"/>
          <p:nvPr/>
        </p:nvSpPr>
        <p:spPr>
          <a:xfrm>
            <a:off x="8543009" y="1456776"/>
            <a:ext cx="3648991" cy="1159934"/>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dirty="0"/>
              <a:t>Dans le cas de réponses fermées, barrer la mention en trop. Si vous répondez "oui", développez (lieu, nombre, signification …)</a:t>
            </a:r>
          </a:p>
        </p:txBody>
      </p:sp>
    </p:spTree>
    <p:extLst>
      <p:ext uri="{BB962C8B-B14F-4D97-AF65-F5344CB8AC3E}">
        <p14:creationId xmlns:p14="http://schemas.microsoft.com/office/powerpoint/2010/main" val="3491177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 coins arrondis 2">
            <a:extLst>
              <a:ext uri="{FF2B5EF4-FFF2-40B4-BE49-F238E27FC236}">
                <a16:creationId xmlns:a16="http://schemas.microsoft.com/office/drawing/2014/main" id="{DA50C7BE-194F-2CBF-CE18-7577A88C9BB8}"/>
              </a:ext>
            </a:extLst>
          </p:cNvPr>
          <p:cNvSpPr/>
          <p:nvPr/>
        </p:nvSpPr>
        <p:spPr>
          <a:xfrm>
            <a:off x="10234696" y="633664"/>
            <a:ext cx="1871579" cy="1457157"/>
          </a:xfrm>
          <a:prstGeom prst="roundRect">
            <a:avLst/>
          </a:prstGeom>
          <a:solidFill>
            <a:srgbClr val="79B254"/>
          </a:solidFill>
          <a:ln>
            <a:solidFill>
              <a:srgbClr val="79B25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Rectangle : coins arrondis 1">
            <a:extLst>
              <a:ext uri="{FF2B5EF4-FFF2-40B4-BE49-F238E27FC236}">
                <a16:creationId xmlns:a16="http://schemas.microsoft.com/office/drawing/2014/main" id="{5C2DFA28-A84A-BB72-58C6-31A85E9CE299}"/>
              </a:ext>
            </a:extLst>
          </p:cNvPr>
          <p:cNvSpPr/>
          <p:nvPr/>
        </p:nvSpPr>
        <p:spPr>
          <a:xfrm>
            <a:off x="10376234" y="80210"/>
            <a:ext cx="1657684" cy="401052"/>
          </a:xfrm>
          <a:prstGeom prst="roundRect">
            <a:avLst/>
          </a:prstGeom>
          <a:solidFill>
            <a:srgbClr val="79B254"/>
          </a:solidFill>
          <a:ln>
            <a:solidFill>
              <a:srgbClr val="79B25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 name="ZoneTexte 54">
            <a:extLst>
              <a:ext uri="{FF2B5EF4-FFF2-40B4-BE49-F238E27FC236}">
                <a16:creationId xmlns:a16="http://schemas.microsoft.com/office/drawing/2014/main" id="{77C0C91F-17F0-EA04-8C91-A694106AD870}"/>
              </a:ext>
            </a:extLst>
          </p:cNvPr>
          <p:cNvSpPr txBox="1"/>
          <p:nvPr/>
        </p:nvSpPr>
        <p:spPr>
          <a:xfrm>
            <a:off x="9816951" y="-90"/>
            <a:ext cx="2205936" cy="544381"/>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sz="3200" dirty="0"/>
              <a:t>Relation</a:t>
            </a:r>
          </a:p>
        </p:txBody>
      </p:sp>
      <p:sp>
        <p:nvSpPr>
          <p:cNvPr id="57" name="ZoneTexte 56">
            <a:extLst>
              <a:ext uri="{FF2B5EF4-FFF2-40B4-BE49-F238E27FC236}">
                <a16:creationId xmlns:a16="http://schemas.microsoft.com/office/drawing/2014/main" id="{E8D2BFCF-111B-8724-DA88-60A4772F78A2}"/>
              </a:ext>
            </a:extLst>
          </p:cNvPr>
          <p:cNvSpPr txBox="1"/>
          <p:nvPr/>
        </p:nvSpPr>
        <p:spPr>
          <a:xfrm>
            <a:off x="10206912" y="693284"/>
            <a:ext cx="1878806" cy="1436933"/>
          </a:xfrm>
          <a:prstGeom prst="rect">
            <a:avLst/>
          </a:prstGeom>
          <a:noFill/>
        </p:spPr>
        <p:txBody>
          <a:bodyPr rot="0" spcFirstLastPara="0" vertOverflow="overflow" horzOverflow="overflow" vert="horz" wrap="square" lIns="51435" tIns="25718" rIns="51435" bIns="25718" numCol="1" spcCol="0" rtlCol="0" fromWordArt="0" anchor="t" anchorCtr="0" forceAA="0" compatLnSpc="1">
            <a:prstTxWarp prst="textNoShape">
              <a:avLst/>
            </a:prstTxWarp>
            <a:spAutoFit/>
          </a:bodyPr>
          <a:lstStyle/>
          <a:p>
            <a:pPr algn="r"/>
            <a:r>
              <a:rPr lang="fr-FR" dirty="0"/>
              <a:t>Remplir les cases avec le nom et l'âge. Si inutile, laisser la case vide.</a:t>
            </a:r>
          </a:p>
        </p:txBody>
      </p:sp>
      <p:sp>
        <p:nvSpPr>
          <p:cNvPr id="18" name="Ellipse 17">
            <a:extLst>
              <a:ext uri="{FF2B5EF4-FFF2-40B4-BE49-F238E27FC236}">
                <a16:creationId xmlns:a16="http://schemas.microsoft.com/office/drawing/2014/main" id="{7DEF2F1C-3CDA-4C66-201A-0DD04BBE14C3}"/>
              </a:ext>
            </a:extLst>
          </p:cNvPr>
          <p:cNvSpPr/>
          <p:nvPr/>
        </p:nvSpPr>
        <p:spPr>
          <a:xfrm>
            <a:off x="5089846" y="2549097"/>
            <a:ext cx="2002047" cy="871627"/>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Ellipse 18">
            <a:extLst>
              <a:ext uri="{FF2B5EF4-FFF2-40B4-BE49-F238E27FC236}">
                <a16:creationId xmlns:a16="http://schemas.microsoft.com/office/drawing/2014/main" id="{D6AC92A7-D9E0-66C7-5889-0A9C57007C86}"/>
              </a:ext>
            </a:extLst>
          </p:cNvPr>
          <p:cNvSpPr/>
          <p:nvPr/>
        </p:nvSpPr>
        <p:spPr>
          <a:xfrm>
            <a:off x="3839015" y="1398908"/>
            <a:ext cx="2002047" cy="871627"/>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Ellipse 20">
            <a:extLst>
              <a:ext uri="{FF2B5EF4-FFF2-40B4-BE49-F238E27FC236}">
                <a16:creationId xmlns:a16="http://schemas.microsoft.com/office/drawing/2014/main" id="{CA1FA27A-FED4-10EE-1905-34EC75F04803}"/>
              </a:ext>
            </a:extLst>
          </p:cNvPr>
          <p:cNvSpPr/>
          <p:nvPr/>
        </p:nvSpPr>
        <p:spPr>
          <a:xfrm>
            <a:off x="2171242" y="2103399"/>
            <a:ext cx="2002047" cy="871627"/>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Ellipse 25">
            <a:extLst>
              <a:ext uri="{FF2B5EF4-FFF2-40B4-BE49-F238E27FC236}">
                <a16:creationId xmlns:a16="http://schemas.microsoft.com/office/drawing/2014/main" id="{A6E51450-C13C-E042-6D33-36ABFF4AF0D5}"/>
              </a:ext>
            </a:extLst>
          </p:cNvPr>
          <p:cNvSpPr/>
          <p:nvPr/>
        </p:nvSpPr>
        <p:spPr>
          <a:xfrm>
            <a:off x="1049808" y="234342"/>
            <a:ext cx="2002047" cy="871627"/>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Ellipse 55">
            <a:extLst>
              <a:ext uri="{FF2B5EF4-FFF2-40B4-BE49-F238E27FC236}">
                <a16:creationId xmlns:a16="http://schemas.microsoft.com/office/drawing/2014/main" id="{A48E8868-FACF-12D9-65F0-CB983C92BAF4}"/>
              </a:ext>
            </a:extLst>
          </p:cNvPr>
          <p:cNvSpPr/>
          <p:nvPr/>
        </p:nvSpPr>
        <p:spPr>
          <a:xfrm>
            <a:off x="261" y="1398908"/>
            <a:ext cx="2002047" cy="871627"/>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Ellipse 57">
            <a:extLst>
              <a:ext uri="{FF2B5EF4-FFF2-40B4-BE49-F238E27FC236}">
                <a16:creationId xmlns:a16="http://schemas.microsoft.com/office/drawing/2014/main" id="{CFF22FFC-3CE5-B9E9-E299-990CF3FD863A}"/>
              </a:ext>
            </a:extLst>
          </p:cNvPr>
          <p:cNvSpPr/>
          <p:nvPr/>
        </p:nvSpPr>
        <p:spPr>
          <a:xfrm>
            <a:off x="5535543" y="90567"/>
            <a:ext cx="2002047" cy="871627"/>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9" name="Ellipse 58">
            <a:extLst>
              <a:ext uri="{FF2B5EF4-FFF2-40B4-BE49-F238E27FC236}">
                <a16:creationId xmlns:a16="http://schemas.microsoft.com/office/drawing/2014/main" id="{2A5707D7-EEEE-2E5D-7860-1BD79936B8F4}"/>
              </a:ext>
            </a:extLst>
          </p:cNvPr>
          <p:cNvSpPr/>
          <p:nvPr/>
        </p:nvSpPr>
        <p:spPr>
          <a:xfrm>
            <a:off x="3177657" y="76191"/>
            <a:ext cx="2002047" cy="871627"/>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0" name="Ellipse 59">
            <a:extLst>
              <a:ext uri="{FF2B5EF4-FFF2-40B4-BE49-F238E27FC236}">
                <a16:creationId xmlns:a16="http://schemas.microsoft.com/office/drawing/2014/main" id="{5AC11AE3-8BEA-3AF7-1B1A-67F31CECE623}"/>
              </a:ext>
            </a:extLst>
          </p:cNvPr>
          <p:cNvSpPr/>
          <p:nvPr/>
        </p:nvSpPr>
        <p:spPr>
          <a:xfrm>
            <a:off x="7246450" y="967588"/>
            <a:ext cx="2347102" cy="1432343"/>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1" name="Ellipse 60">
            <a:extLst>
              <a:ext uri="{FF2B5EF4-FFF2-40B4-BE49-F238E27FC236}">
                <a16:creationId xmlns:a16="http://schemas.microsoft.com/office/drawing/2014/main" id="{4039CAFA-1A40-4E79-52B8-FAB3AF0F70ED}"/>
              </a:ext>
            </a:extLst>
          </p:cNvPr>
          <p:cNvSpPr/>
          <p:nvPr/>
        </p:nvSpPr>
        <p:spPr>
          <a:xfrm>
            <a:off x="9043619" y="1988380"/>
            <a:ext cx="2519631" cy="1432344"/>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2" name="Ellipse 61">
            <a:extLst>
              <a:ext uri="{FF2B5EF4-FFF2-40B4-BE49-F238E27FC236}">
                <a16:creationId xmlns:a16="http://schemas.microsoft.com/office/drawing/2014/main" id="{AA114476-FA2C-6B7B-2662-B7A8CED805DA}"/>
              </a:ext>
            </a:extLst>
          </p:cNvPr>
          <p:cNvSpPr/>
          <p:nvPr/>
        </p:nvSpPr>
        <p:spPr>
          <a:xfrm>
            <a:off x="262" y="2707247"/>
            <a:ext cx="2534009" cy="166238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3" name="Ellipse 62">
            <a:extLst>
              <a:ext uri="{FF2B5EF4-FFF2-40B4-BE49-F238E27FC236}">
                <a16:creationId xmlns:a16="http://schemas.microsoft.com/office/drawing/2014/main" id="{0A2C8FEE-8415-30DE-C1B0-B2204898A1C2}"/>
              </a:ext>
            </a:extLst>
          </p:cNvPr>
          <p:cNvSpPr/>
          <p:nvPr/>
        </p:nvSpPr>
        <p:spPr>
          <a:xfrm>
            <a:off x="2789469" y="3541133"/>
            <a:ext cx="2519632" cy="1662381"/>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4" name="Ellipse 63">
            <a:extLst>
              <a:ext uri="{FF2B5EF4-FFF2-40B4-BE49-F238E27FC236}">
                <a16:creationId xmlns:a16="http://schemas.microsoft.com/office/drawing/2014/main" id="{D544F5FE-2522-EE5B-8A74-0E27D2E1B1E2}"/>
              </a:ext>
            </a:extLst>
          </p:cNvPr>
          <p:cNvSpPr/>
          <p:nvPr/>
        </p:nvSpPr>
        <p:spPr>
          <a:xfrm>
            <a:off x="261" y="4849472"/>
            <a:ext cx="2534008" cy="166238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 name="Ellipse 64">
            <a:extLst>
              <a:ext uri="{FF2B5EF4-FFF2-40B4-BE49-F238E27FC236}">
                <a16:creationId xmlns:a16="http://schemas.microsoft.com/office/drawing/2014/main" id="{4243326A-1A5D-8888-CA2F-D52036039E04}"/>
              </a:ext>
            </a:extLst>
          </p:cNvPr>
          <p:cNvSpPr/>
          <p:nvPr/>
        </p:nvSpPr>
        <p:spPr>
          <a:xfrm>
            <a:off x="4572262" y="4801020"/>
            <a:ext cx="2534007" cy="1691137"/>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6" name="Ellipse 65">
            <a:extLst>
              <a:ext uri="{FF2B5EF4-FFF2-40B4-BE49-F238E27FC236}">
                <a16:creationId xmlns:a16="http://schemas.microsoft.com/office/drawing/2014/main" id="{48EDF378-D261-C75A-E893-EB6E9F30A21F}"/>
              </a:ext>
            </a:extLst>
          </p:cNvPr>
          <p:cNvSpPr/>
          <p:nvPr/>
        </p:nvSpPr>
        <p:spPr>
          <a:xfrm>
            <a:off x="7979695" y="3541132"/>
            <a:ext cx="2002045" cy="886005"/>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7" name="Ellipse 66">
            <a:extLst>
              <a:ext uri="{FF2B5EF4-FFF2-40B4-BE49-F238E27FC236}">
                <a16:creationId xmlns:a16="http://schemas.microsoft.com/office/drawing/2014/main" id="{D86FB2AD-FBE9-D256-E21E-719CB20EC3D4}"/>
              </a:ext>
            </a:extLst>
          </p:cNvPr>
          <p:cNvSpPr/>
          <p:nvPr/>
        </p:nvSpPr>
        <p:spPr>
          <a:xfrm>
            <a:off x="6905850" y="4614402"/>
            <a:ext cx="2002045" cy="886005"/>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8" name="Ellipse 67">
            <a:extLst>
              <a:ext uri="{FF2B5EF4-FFF2-40B4-BE49-F238E27FC236}">
                <a16:creationId xmlns:a16="http://schemas.microsoft.com/office/drawing/2014/main" id="{F06D6BD4-5147-9256-8D36-E6DD4F04A546}"/>
              </a:ext>
            </a:extLst>
          </p:cNvPr>
          <p:cNvSpPr/>
          <p:nvPr/>
        </p:nvSpPr>
        <p:spPr>
          <a:xfrm>
            <a:off x="9230525" y="4849472"/>
            <a:ext cx="2792799" cy="1691137"/>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9" name="Ellipse 68">
            <a:extLst>
              <a:ext uri="{FF2B5EF4-FFF2-40B4-BE49-F238E27FC236}">
                <a16:creationId xmlns:a16="http://schemas.microsoft.com/office/drawing/2014/main" id="{3D478A13-85E5-9EA9-90A4-AB7D7B543084}"/>
              </a:ext>
            </a:extLst>
          </p:cNvPr>
          <p:cNvSpPr/>
          <p:nvPr/>
        </p:nvSpPr>
        <p:spPr>
          <a:xfrm>
            <a:off x="10085546" y="3693531"/>
            <a:ext cx="2002045" cy="886005"/>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0" name="ZoneTexte 69">
            <a:extLst>
              <a:ext uri="{FF2B5EF4-FFF2-40B4-BE49-F238E27FC236}">
                <a16:creationId xmlns:a16="http://schemas.microsoft.com/office/drawing/2014/main" id="{00169333-4CB5-E17E-D90A-476F91E87127}"/>
              </a:ext>
            </a:extLst>
          </p:cNvPr>
          <p:cNvSpPr txBox="1"/>
          <p:nvPr/>
        </p:nvSpPr>
        <p:spPr>
          <a:xfrm>
            <a:off x="5327710" y="3423008"/>
            <a:ext cx="154466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b="1">
                <a:solidFill>
                  <a:srgbClr val="79B254"/>
                </a:solidFill>
              </a:rPr>
              <a:t>Personnage</a:t>
            </a:r>
          </a:p>
        </p:txBody>
      </p:sp>
      <p:sp>
        <p:nvSpPr>
          <p:cNvPr id="71" name="ZoneTexte 70">
            <a:extLst>
              <a:ext uri="{FF2B5EF4-FFF2-40B4-BE49-F238E27FC236}">
                <a16:creationId xmlns:a16="http://schemas.microsoft.com/office/drawing/2014/main" id="{F899832A-2AEA-E688-FD03-BB31B2C9C27D}"/>
              </a:ext>
            </a:extLst>
          </p:cNvPr>
          <p:cNvSpPr txBox="1"/>
          <p:nvPr/>
        </p:nvSpPr>
        <p:spPr>
          <a:xfrm>
            <a:off x="4070409" y="2264768"/>
            <a:ext cx="154466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b="1">
                <a:solidFill>
                  <a:srgbClr val="79B254"/>
                </a:solidFill>
              </a:rPr>
              <a:t>Père/Mère</a:t>
            </a:r>
          </a:p>
        </p:txBody>
      </p:sp>
      <p:sp>
        <p:nvSpPr>
          <p:cNvPr id="72" name="ZoneTexte 71">
            <a:extLst>
              <a:ext uri="{FF2B5EF4-FFF2-40B4-BE49-F238E27FC236}">
                <a16:creationId xmlns:a16="http://schemas.microsoft.com/office/drawing/2014/main" id="{A27BC5DD-1526-ABC8-FA33-5F6CB793B793}"/>
              </a:ext>
            </a:extLst>
          </p:cNvPr>
          <p:cNvSpPr txBox="1"/>
          <p:nvPr/>
        </p:nvSpPr>
        <p:spPr>
          <a:xfrm>
            <a:off x="2401629" y="2973428"/>
            <a:ext cx="154466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b="1">
                <a:solidFill>
                  <a:srgbClr val="79B254"/>
                </a:solidFill>
              </a:rPr>
              <a:t>Père/Mère</a:t>
            </a:r>
          </a:p>
        </p:txBody>
      </p:sp>
      <p:sp>
        <p:nvSpPr>
          <p:cNvPr id="73" name="ZoneTexte 72">
            <a:extLst>
              <a:ext uri="{FF2B5EF4-FFF2-40B4-BE49-F238E27FC236}">
                <a16:creationId xmlns:a16="http://schemas.microsoft.com/office/drawing/2014/main" id="{0DFC35EC-C53A-469A-4BD9-6E4FD283062F}"/>
              </a:ext>
            </a:extLst>
          </p:cNvPr>
          <p:cNvSpPr txBox="1"/>
          <p:nvPr/>
        </p:nvSpPr>
        <p:spPr>
          <a:xfrm>
            <a:off x="138489" y="2264768"/>
            <a:ext cx="172754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b="1">
                <a:solidFill>
                  <a:srgbClr val="79B254"/>
                </a:solidFill>
              </a:rPr>
              <a:t>Grand-Parent</a:t>
            </a:r>
            <a:endParaRPr lang="fr-FR"/>
          </a:p>
        </p:txBody>
      </p:sp>
      <p:sp>
        <p:nvSpPr>
          <p:cNvPr id="74" name="ZoneTexte 73">
            <a:extLst>
              <a:ext uri="{FF2B5EF4-FFF2-40B4-BE49-F238E27FC236}">
                <a16:creationId xmlns:a16="http://schemas.microsoft.com/office/drawing/2014/main" id="{F9418D85-2036-EE16-0358-74D13EA793E5}"/>
              </a:ext>
            </a:extLst>
          </p:cNvPr>
          <p:cNvSpPr txBox="1"/>
          <p:nvPr/>
        </p:nvSpPr>
        <p:spPr>
          <a:xfrm>
            <a:off x="800100" y="11049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b="1">
                <a:solidFill>
                  <a:srgbClr val="79B254"/>
                </a:solidFill>
              </a:rPr>
              <a:t>Grand-Parent</a:t>
            </a:r>
            <a:r>
              <a:rPr lang="fr-FR"/>
              <a:t>​</a:t>
            </a:r>
          </a:p>
        </p:txBody>
      </p:sp>
      <p:sp>
        <p:nvSpPr>
          <p:cNvPr id="75" name="ZoneTexte 74">
            <a:extLst>
              <a:ext uri="{FF2B5EF4-FFF2-40B4-BE49-F238E27FC236}">
                <a16:creationId xmlns:a16="http://schemas.microsoft.com/office/drawing/2014/main" id="{4EE8CE32-EEB5-2124-6241-DE3CB0217623}"/>
              </a:ext>
            </a:extLst>
          </p:cNvPr>
          <p:cNvSpPr txBox="1"/>
          <p:nvPr/>
        </p:nvSpPr>
        <p:spPr>
          <a:xfrm>
            <a:off x="3230880" y="922020"/>
            <a:ext cx="188976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b="1">
                <a:solidFill>
                  <a:srgbClr val="79B254"/>
                </a:solidFill>
              </a:rPr>
              <a:t>Grand-Parent</a:t>
            </a:r>
            <a:r>
              <a:rPr lang="fr-FR"/>
              <a:t>​</a:t>
            </a:r>
          </a:p>
        </p:txBody>
      </p:sp>
      <p:sp>
        <p:nvSpPr>
          <p:cNvPr id="76" name="ZoneTexte 75">
            <a:extLst>
              <a:ext uri="{FF2B5EF4-FFF2-40B4-BE49-F238E27FC236}">
                <a16:creationId xmlns:a16="http://schemas.microsoft.com/office/drawing/2014/main" id="{F3D86106-84E6-2458-ED97-3C1209634DFE}"/>
              </a:ext>
            </a:extLst>
          </p:cNvPr>
          <p:cNvSpPr txBox="1"/>
          <p:nvPr/>
        </p:nvSpPr>
        <p:spPr>
          <a:xfrm>
            <a:off x="5654040" y="922020"/>
            <a:ext cx="182118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b="1">
                <a:solidFill>
                  <a:srgbClr val="79B254"/>
                </a:solidFill>
              </a:rPr>
              <a:t>Grand-Parent</a:t>
            </a:r>
            <a:r>
              <a:rPr lang="fr-FR"/>
              <a:t>​</a:t>
            </a:r>
          </a:p>
        </p:txBody>
      </p:sp>
      <p:sp>
        <p:nvSpPr>
          <p:cNvPr id="77" name="ZoneTexte 76">
            <a:extLst>
              <a:ext uri="{FF2B5EF4-FFF2-40B4-BE49-F238E27FC236}">
                <a16:creationId xmlns:a16="http://schemas.microsoft.com/office/drawing/2014/main" id="{8C91AE77-27AB-26CB-29D7-B60A3DDBD252}"/>
              </a:ext>
            </a:extLst>
          </p:cNvPr>
          <p:cNvSpPr txBox="1"/>
          <p:nvPr/>
        </p:nvSpPr>
        <p:spPr>
          <a:xfrm>
            <a:off x="7644189" y="2401928"/>
            <a:ext cx="154466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b="1">
                <a:solidFill>
                  <a:srgbClr val="79B254"/>
                </a:solidFill>
              </a:rPr>
              <a:t>Frère(s)</a:t>
            </a:r>
            <a:endParaRPr lang="fr-FR"/>
          </a:p>
        </p:txBody>
      </p:sp>
      <p:sp>
        <p:nvSpPr>
          <p:cNvPr id="78" name="ZoneTexte 77">
            <a:extLst>
              <a:ext uri="{FF2B5EF4-FFF2-40B4-BE49-F238E27FC236}">
                <a16:creationId xmlns:a16="http://schemas.microsoft.com/office/drawing/2014/main" id="{F7138D7F-2312-AA80-4095-6640FBBBCA1A}"/>
              </a:ext>
            </a:extLst>
          </p:cNvPr>
          <p:cNvSpPr txBox="1"/>
          <p:nvPr/>
        </p:nvSpPr>
        <p:spPr>
          <a:xfrm>
            <a:off x="9526329" y="3354428"/>
            <a:ext cx="154466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b="1">
                <a:solidFill>
                  <a:srgbClr val="79B254"/>
                </a:solidFill>
              </a:rPr>
              <a:t>Sœur(s)</a:t>
            </a:r>
            <a:endParaRPr lang="fr-FR"/>
          </a:p>
        </p:txBody>
      </p:sp>
      <p:sp>
        <p:nvSpPr>
          <p:cNvPr id="79" name="ZoneTexte 78">
            <a:extLst>
              <a:ext uri="{FF2B5EF4-FFF2-40B4-BE49-F238E27FC236}">
                <a16:creationId xmlns:a16="http://schemas.microsoft.com/office/drawing/2014/main" id="{58A6E19E-7DB0-E91C-6E80-9C86256EE00B}"/>
              </a:ext>
            </a:extLst>
          </p:cNvPr>
          <p:cNvSpPr txBox="1"/>
          <p:nvPr/>
        </p:nvSpPr>
        <p:spPr>
          <a:xfrm>
            <a:off x="344229" y="4428848"/>
            <a:ext cx="184184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b="1">
                <a:solidFill>
                  <a:srgbClr val="79B254"/>
                </a:solidFill>
              </a:rPr>
              <a:t>Connaissances</a:t>
            </a:r>
            <a:endParaRPr lang="fr-FR"/>
          </a:p>
        </p:txBody>
      </p:sp>
      <p:sp>
        <p:nvSpPr>
          <p:cNvPr id="80" name="ZoneTexte 79">
            <a:extLst>
              <a:ext uri="{FF2B5EF4-FFF2-40B4-BE49-F238E27FC236}">
                <a16:creationId xmlns:a16="http://schemas.microsoft.com/office/drawing/2014/main" id="{AABD6D89-D68A-2DDF-E786-68DB904B6883}"/>
              </a:ext>
            </a:extLst>
          </p:cNvPr>
          <p:cNvSpPr txBox="1"/>
          <p:nvPr/>
        </p:nvSpPr>
        <p:spPr>
          <a:xfrm>
            <a:off x="3125529" y="5206088"/>
            <a:ext cx="184184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b="1">
                <a:solidFill>
                  <a:srgbClr val="79B254"/>
                </a:solidFill>
              </a:rPr>
              <a:t>Ami(es)</a:t>
            </a:r>
            <a:endParaRPr lang="fr-FR"/>
          </a:p>
        </p:txBody>
      </p:sp>
      <p:sp>
        <p:nvSpPr>
          <p:cNvPr id="81" name="ZoneTexte 80">
            <a:extLst>
              <a:ext uri="{FF2B5EF4-FFF2-40B4-BE49-F238E27FC236}">
                <a16:creationId xmlns:a16="http://schemas.microsoft.com/office/drawing/2014/main" id="{948F2284-6B53-E280-A52B-BB2120D1010C}"/>
              </a:ext>
            </a:extLst>
          </p:cNvPr>
          <p:cNvSpPr txBox="1"/>
          <p:nvPr/>
        </p:nvSpPr>
        <p:spPr>
          <a:xfrm>
            <a:off x="8949" y="6516728"/>
            <a:ext cx="252002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b="1">
                <a:solidFill>
                  <a:srgbClr val="79B254"/>
                </a:solidFill>
              </a:rPr>
              <a:t>Meilleur(es) ami(es)</a:t>
            </a:r>
            <a:endParaRPr lang="fr-FR"/>
          </a:p>
        </p:txBody>
      </p:sp>
      <p:sp>
        <p:nvSpPr>
          <p:cNvPr id="82" name="ZoneTexte 81">
            <a:extLst>
              <a:ext uri="{FF2B5EF4-FFF2-40B4-BE49-F238E27FC236}">
                <a16:creationId xmlns:a16="http://schemas.microsoft.com/office/drawing/2014/main" id="{DA174BF6-D251-F9CD-C724-21956EE784E5}"/>
              </a:ext>
            </a:extLst>
          </p:cNvPr>
          <p:cNvSpPr txBox="1"/>
          <p:nvPr/>
        </p:nvSpPr>
        <p:spPr>
          <a:xfrm>
            <a:off x="4916229" y="6486248"/>
            <a:ext cx="184184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b="1">
                <a:solidFill>
                  <a:srgbClr val="79B254"/>
                </a:solidFill>
              </a:rPr>
              <a:t>Ennemi(es)</a:t>
            </a:r>
          </a:p>
        </p:txBody>
      </p:sp>
      <p:sp>
        <p:nvSpPr>
          <p:cNvPr id="83" name="ZoneTexte 82">
            <a:extLst>
              <a:ext uri="{FF2B5EF4-FFF2-40B4-BE49-F238E27FC236}">
                <a16:creationId xmlns:a16="http://schemas.microsoft.com/office/drawing/2014/main" id="{B256CAE4-89FB-9CF1-2740-411F1983D87C}"/>
              </a:ext>
            </a:extLst>
          </p:cNvPr>
          <p:cNvSpPr txBox="1"/>
          <p:nvPr/>
        </p:nvSpPr>
        <p:spPr>
          <a:xfrm>
            <a:off x="6988869" y="5510888"/>
            <a:ext cx="184184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b="1">
                <a:solidFill>
                  <a:srgbClr val="79B254"/>
                </a:solidFill>
              </a:rPr>
              <a:t>Crush</a:t>
            </a:r>
            <a:endParaRPr lang="fr-FR"/>
          </a:p>
        </p:txBody>
      </p:sp>
      <p:sp>
        <p:nvSpPr>
          <p:cNvPr id="84" name="ZoneTexte 83">
            <a:extLst>
              <a:ext uri="{FF2B5EF4-FFF2-40B4-BE49-F238E27FC236}">
                <a16:creationId xmlns:a16="http://schemas.microsoft.com/office/drawing/2014/main" id="{760577D8-F61D-A25B-B50A-AD75836020F9}"/>
              </a:ext>
            </a:extLst>
          </p:cNvPr>
          <p:cNvSpPr txBox="1"/>
          <p:nvPr/>
        </p:nvSpPr>
        <p:spPr>
          <a:xfrm>
            <a:off x="8124249" y="4428848"/>
            <a:ext cx="184184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b="1">
                <a:solidFill>
                  <a:srgbClr val="79B254"/>
                </a:solidFill>
              </a:rPr>
              <a:t>Partenaire</a:t>
            </a:r>
            <a:endParaRPr lang="fr-FR"/>
          </a:p>
        </p:txBody>
      </p:sp>
      <p:sp>
        <p:nvSpPr>
          <p:cNvPr id="85" name="ZoneTexte 84">
            <a:extLst>
              <a:ext uri="{FF2B5EF4-FFF2-40B4-BE49-F238E27FC236}">
                <a16:creationId xmlns:a16="http://schemas.microsoft.com/office/drawing/2014/main" id="{2566ECE3-C6B8-3156-3942-08BDB934FA3F}"/>
              </a:ext>
            </a:extLst>
          </p:cNvPr>
          <p:cNvSpPr txBox="1"/>
          <p:nvPr/>
        </p:nvSpPr>
        <p:spPr>
          <a:xfrm>
            <a:off x="9709209" y="6539588"/>
            <a:ext cx="184184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b="1">
                <a:solidFill>
                  <a:srgbClr val="79B254"/>
                </a:solidFill>
              </a:rPr>
              <a:t>Enfant(s)</a:t>
            </a:r>
            <a:endParaRPr lang="fr-FR"/>
          </a:p>
        </p:txBody>
      </p:sp>
      <p:sp>
        <p:nvSpPr>
          <p:cNvPr id="86" name="ZoneTexte 85">
            <a:extLst>
              <a:ext uri="{FF2B5EF4-FFF2-40B4-BE49-F238E27FC236}">
                <a16:creationId xmlns:a16="http://schemas.microsoft.com/office/drawing/2014/main" id="{738BA449-5753-6599-AA6E-2D4846D58C89}"/>
              </a:ext>
            </a:extLst>
          </p:cNvPr>
          <p:cNvSpPr txBox="1"/>
          <p:nvPr/>
        </p:nvSpPr>
        <p:spPr>
          <a:xfrm>
            <a:off x="10455969" y="4581248"/>
            <a:ext cx="123224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b="1">
                <a:solidFill>
                  <a:srgbClr val="79B254"/>
                </a:solidFill>
              </a:rPr>
              <a:t>Animal</a:t>
            </a:r>
            <a:endParaRPr lang="fr-FR"/>
          </a:p>
        </p:txBody>
      </p:sp>
      <p:cxnSp>
        <p:nvCxnSpPr>
          <p:cNvPr id="87" name="Connecteur droit avec flèche 86">
            <a:extLst>
              <a:ext uri="{FF2B5EF4-FFF2-40B4-BE49-F238E27FC236}">
                <a16:creationId xmlns:a16="http://schemas.microsoft.com/office/drawing/2014/main" id="{787B91E0-48C6-70DA-A024-B37802B52845}"/>
              </a:ext>
            </a:extLst>
          </p:cNvPr>
          <p:cNvCxnSpPr/>
          <p:nvPr/>
        </p:nvCxnSpPr>
        <p:spPr>
          <a:xfrm flipV="1">
            <a:off x="6926580" y="2225040"/>
            <a:ext cx="693420" cy="525780"/>
          </a:xfrm>
          <a:prstGeom prst="straightConnector1">
            <a:avLst/>
          </a:prstGeom>
        </p:spPr>
        <p:style>
          <a:lnRef idx="2">
            <a:schemeClr val="accent6"/>
          </a:lnRef>
          <a:fillRef idx="0">
            <a:schemeClr val="accent6"/>
          </a:fillRef>
          <a:effectRef idx="1">
            <a:schemeClr val="accent6"/>
          </a:effectRef>
          <a:fontRef idx="minor">
            <a:schemeClr val="tx1"/>
          </a:fontRef>
        </p:style>
      </p:cxnSp>
      <p:cxnSp>
        <p:nvCxnSpPr>
          <p:cNvPr id="89" name="Connecteur droit avec flèche 88">
            <a:extLst>
              <a:ext uri="{FF2B5EF4-FFF2-40B4-BE49-F238E27FC236}">
                <a16:creationId xmlns:a16="http://schemas.microsoft.com/office/drawing/2014/main" id="{B53B389D-A0B7-49F5-6C97-695E89B400A7}"/>
              </a:ext>
            </a:extLst>
          </p:cNvPr>
          <p:cNvCxnSpPr>
            <a:cxnSpLocks/>
          </p:cNvCxnSpPr>
          <p:nvPr/>
        </p:nvCxnSpPr>
        <p:spPr>
          <a:xfrm>
            <a:off x="5570220" y="2118360"/>
            <a:ext cx="167640" cy="457200"/>
          </a:xfrm>
          <a:prstGeom prst="straightConnector1">
            <a:avLst/>
          </a:prstGeom>
        </p:spPr>
        <p:style>
          <a:lnRef idx="2">
            <a:schemeClr val="accent6"/>
          </a:lnRef>
          <a:fillRef idx="0">
            <a:schemeClr val="accent6"/>
          </a:fillRef>
          <a:effectRef idx="1">
            <a:schemeClr val="accent6"/>
          </a:effectRef>
          <a:fontRef idx="minor">
            <a:schemeClr val="tx1"/>
          </a:fontRef>
        </p:style>
      </p:cxnSp>
      <p:cxnSp>
        <p:nvCxnSpPr>
          <p:cNvPr id="90" name="Connecteur droit avec flèche 89">
            <a:extLst>
              <a:ext uri="{FF2B5EF4-FFF2-40B4-BE49-F238E27FC236}">
                <a16:creationId xmlns:a16="http://schemas.microsoft.com/office/drawing/2014/main" id="{2DA6423B-2D30-E371-980C-76695D8132FF}"/>
              </a:ext>
            </a:extLst>
          </p:cNvPr>
          <p:cNvCxnSpPr>
            <a:cxnSpLocks/>
          </p:cNvCxnSpPr>
          <p:nvPr/>
        </p:nvCxnSpPr>
        <p:spPr>
          <a:xfrm>
            <a:off x="4190999" y="2621279"/>
            <a:ext cx="883920" cy="327660"/>
          </a:xfrm>
          <a:prstGeom prst="straightConnector1">
            <a:avLst/>
          </a:prstGeom>
        </p:spPr>
        <p:style>
          <a:lnRef idx="2">
            <a:schemeClr val="accent6"/>
          </a:lnRef>
          <a:fillRef idx="0">
            <a:schemeClr val="accent6"/>
          </a:fillRef>
          <a:effectRef idx="1">
            <a:schemeClr val="accent6"/>
          </a:effectRef>
          <a:fontRef idx="minor">
            <a:schemeClr val="tx1"/>
          </a:fontRef>
        </p:style>
      </p:cxnSp>
      <p:cxnSp>
        <p:nvCxnSpPr>
          <p:cNvPr id="91" name="Connecteur droit avec flèche 90">
            <a:extLst>
              <a:ext uri="{FF2B5EF4-FFF2-40B4-BE49-F238E27FC236}">
                <a16:creationId xmlns:a16="http://schemas.microsoft.com/office/drawing/2014/main" id="{EA51901B-50BB-687B-17D9-875EA6CAF209}"/>
              </a:ext>
            </a:extLst>
          </p:cNvPr>
          <p:cNvCxnSpPr>
            <a:cxnSpLocks/>
          </p:cNvCxnSpPr>
          <p:nvPr/>
        </p:nvCxnSpPr>
        <p:spPr>
          <a:xfrm>
            <a:off x="1889759" y="1996439"/>
            <a:ext cx="419100" cy="289560"/>
          </a:xfrm>
          <a:prstGeom prst="straightConnector1">
            <a:avLst/>
          </a:prstGeom>
        </p:spPr>
        <p:style>
          <a:lnRef idx="2">
            <a:schemeClr val="accent6"/>
          </a:lnRef>
          <a:fillRef idx="0">
            <a:schemeClr val="accent6"/>
          </a:fillRef>
          <a:effectRef idx="1">
            <a:schemeClr val="accent6"/>
          </a:effectRef>
          <a:fontRef idx="minor">
            <a:schemeClr val="tx1"/>
          </a:fontRef>
        </p:style>
      </p:cxnSp>
      <p:cxnSp>
        <p:nvCxnSpPr>
          <p:cNvPr id="92" name="Connecteur droit avec flèche 91">
            <a:extLst>
              <a:ext uri="{FF2B5EF4-FFF2-40B4-BE49-F238E27FC236}">
                <a16:creationId xmlns:a16="http://schemas.microsoft.com/office/drawing/2014/main" id="{18036CCB-DAFE-8B55-B2BD-FD5FBA79611A}"/>
              </a:ext>
            </a:extLst>
          </p:cNvPr>
          <p:cNvCxnSpPr>
            <a:cxnSpLocks/>
          </p:cNvCxnSpPr>
          <p:nvPr/>
        </p:nvCxnSpPr>
        <p:spPr>
          <a:xfrm>
            <a:off x="2933699" y="853439"/>
            <a:ext cx="152400" cy="1249680"/>
          </a:xfrm>
          <a:prstGeom prst="straightConnector1">
            <a:avLst/>
          </a:prstGeom>
        </p:spPr>
        <p:style>
          <a:lnRef idx="2">
            <a:schemeClr val="accent6"/>
          </a:lnRef>
          <a:fillRef idx="0">
            <a:schemeClr val="accent6"/>
          </a:fillRef>
          <a:effectRef idx="1">
            <a:schemeClr val="accent6"/>
          </a:effectRef>
          <a:fontRef idx="minor">
            <a:schemeClr val="tx1"/>
          </a:fontRef>
        </p:style>
      </p:cxnSp>
      <p:cxnSp>
        <p:nvCxnSpPr>
          <p:cNvPr id="93" name="Connecteur droit avec flèche 92">
            <a:extLst>
              <a:ext uri="{FF2B5EF4-FFF2-40B4-BE49-F238E27FC236}">
                <a16:creationId xmlns:a16="http://schemas.microsoft.com/office/drawing/2014/main" id="{9820BB6F-E1F4-8B8C-4685-E4EDB84ED152}"/>
              </a:ext>
            </a:extLst>
          </p:cNvPr>
          <p:cNvCxnSpPr>
            <a:cxnSpLocks/>
          </p:cNvCxnSpPr>
          <p:nvPr/>
        </p:nvCxnSpPr>
        <p:spPr>
          <a:xfrm>
            <a:off x="5006339" y="761999"/>
            <a:ext cx="45720" cy="640080"/>
          </a:xfrm>
          <a:prstGeom prst="straightConnector1">
            <a:avLst/>
          </a:prstGeom>
        </p:spPr>
        <p:style>
          <a:lnRef idx="2">
            <a:schemeClr val="accent6"/>
          </a:lnRef>
          <a:fillRef idx="0">
            <a:schemeClr val="accent6"/>
          </a:fillRef>
          <a:effectRef idx="1">
            <a:schemeClr val="accent6"/>
          </a:effectRef>
          <a:fontRef idx="minor">
            <a:schemeClr val="tx1"/>
          </a:fontRef>
        </p:style>
      </p:cxnSp>
      <p:cxnSp>
        <p:nvCxnSpPr>
          <p:cNvPr id="94" name="Connecteur droit avec flèche 93">
            <a:extLst>
              <a:ext uri="{FF2B5EF4-FFF2-40B4-BE49-F238E27FC236}">
                <a16:creationId xmlns:a16="http://schemas.microsoft.com/office/drawing/2014/main" id="{C959F439-356E-6FA6-D2AD-436874A72749}"/>
              </a:ext>
            </a:extLst>
          </p:cNvPr>
          <p:cNvCxnSpPr>
            <a:cxnSpLocks/>
          </p:cNvCxnSpPr>
          <p:nvPr/>
        </p:nvCxnSpPr>
        <p:spPr>
          <a:xfrm flipH="1">
            <a:off x="5166359" y="693419"/>
            <a:ext cx="487680" cy="754380"/>
          </a:xfrm>
          <a:prstGeom prst="straightConnector1">
            <a:avLst/>
          </a:prstGeom>
        </p:spPr>
        <p:style>
          <a:lnRef idx="2">
            <a:schemeClr val="accent6"/>
          </a:lnRef>
          <a:fillRef idx="0">
            <a:schemeClr val="accent6"/>
          </a:fillRef>
          <a:effectRef idx="1">
            <a:schemeClr val="accent6"/>
          </a:effectRef>
          <a:fontRef idx="minor">
            <a:schemeClr val="tx1"/>
          </a:fontRef>
        </p:style>
      </p:cxnSp>
      <p:cxnSp>
        <p:nvCxnSpPr>
          <p:cNvPr id="95" name="Connecteur droit avec flèche 94">
            <a:extLst>
              <a:ext uri="{FF2B5EF4-FFF2-40B4-BE49-F238E27FC236}">
                <a16:creationId xmlns:a16="http://schemas.microsoft.com/office/drawing/2014/main" id="{5D561D5A-4CDA-C8D1-CC62-9C937134DBC9}"/>
              </a:ext>
            </a:extLst>
          </p:cNvPr>
          <p:cNvCxnSpPr>
            <a:cxnSpLocks/>
          </p:cNvCxnSpPr>
          <p:nvPr/>
        </p:nvCxnSpPr>
        <p:spPr>
          <a:xfrm flipV="1">
            <a:off x="7109459" y="2849879"/>
            <a:ext cx="1935480" cy="129540"/>
          </a:xfrm>
          <a:prstGeom prst="straightConnector1">
            <a:avLst/>
          </a:prstGeom>
        </p:spPr>
        <p:style>
          <a:lnRef idx="2">
            <a:schemeClr val="accent6"/>
          </a:lnRef>
          <a:fillRef idx="0">
            <a:schemeClr val="accent6"/>
          </a:fillRef>
          <a:effectRef idx="1">
            <a:schemeClr val="accent6"/>
          </a:effectRef>
          <a:fontRef idx="minor">
            <a:schemeClr val="tx1"/>
          </a:fontRef>
        </p:style>
      </p:cxnSp>
      <p:cxnSp>
        <p:nvCxnSpPr>
          <p:cNvPr id="96" name="Connecteur droit avec flèche 95">
            <a:extLst>
              <a:ext uri="{FF2B5EF4-FFF2-40B4-BE49-F238E27FC236}">
                <a16:creationId xmlns:a16="http://schemas.microsoft.com/office/drawing/2014/main" id="{EF439A10-91CC-64CA-5A69-0718AE4DC40F}"/>
              </a:ext>
            </a:extLst>
          </p:cNvPr>
          <p:cNvCxnSpPr>
            <a:cxnSpLocks/>
          </p:cNvCxnSpPr>
          <p:nvPr/>
        </p:nvCxnSpPr>
        <p:spPr>
          <a:xfrm>
            <a:off x="7010399" y="3192779"/>
            <a:ext cx="1043940" cy="640080"/>
          </a:xfrm>
          <a:prstGeom prst="straightConnector1">
            <a:avLst/>
          </a:prstGeom>
        </p:spPr>
        <p:style>
          <a:lnRef idx="2">
            <a:schemeClr val="accent6"/>
          </a:lnRef>
          <a:fillRef idx="0">
            <a:schemeClr val="accent6"/>
          </a:fillRef>
          <a:effectRef idx="1">
            <a:schemeClr val="accent6"/>
          </a:effectRef>
          <a:fontRef idx="minor">
            <a:schemeClr val="tx1"/>
          </a:fontRef>
        </p:style>
      </p:cxnSp>
      <p:cxnSp>
        <p:nvCxnSpPr>
          <p:cNvPr id="97" name="Connecteur droit avec flèche 96">
            <a:extLst>
              <a:ext uri="{FF2B5EF4-FFF2-40B4-BE49-F238E27FC236}">
                <a16:creationId xmlns:a16="http://schemas.microsoft.com/office/drawing/2014/main" id="{D97E8F79-500F-9773-8C4A-7B85A88AD00C}"/>
              </a:ext>
            </a:extLst>
          </p:cNvPr>
          <p:cNvCxnSpPr>
            <a:cxnSpLocks/>
          </p:cNvCxnSpPr>
          <p:nvPr/>
        </p:nvCxnSpPr>
        <p:spPr>
          <a:xfrm>
            <a:off x="6705599" y="3360419"/>
            <a:ext cx="502920" cy="1386840"/>
          </a:xfrm>
          <a:prstGeom prst="straightConnector1">
            <a:avLst/>
          </a:prstGeom>
        </p:spPr>
        <p:style>
          <a:lnRef idx="2">
            <a:schemeClr val="accent6"/>
          </a:lnRef>
          <a:fillRef idx="0">
            <a:schemeClr val="accent6"/>
          </a:fillRef>
          <a:effectRef idx="1">
            <a:schemeClr val="accent6"/>
          </a:effectRef>
          <a:fontRef idx="minor">
            <a:schemeClr val="tx1"/>
          </a:fontRef>
        </p:style>
      </p:cxnSp>
      <p:cxnSp>
        <p:nvCxnSpPr>
          <p:cNvPr id="98" name="Connecteur droit avec flèche 97">
            <a:extLst>
              <a:ext uri="{FF2B5EF4-FFF2-40B4-BE49-F238E27FC236}">
                <a16:creationId xmlns:a16="http://schemas.microsoft.com/office/drawing/2014/main" id="{E59F6F07-7C0C-CF7F-C561-216B1D6AF4F4}"/>
              </a:ext>
            </a:extLst>
          </p:cNvPr>
          <p:cNvCxnSpPr>
            <a:cxnSpLocks/>
          </p:cNvCxnSpPr>
          <p:nvPr/>
        </p:nvCxnSpPr>
        <p:spPr>
          <a:xfrm flipV="1">
            <a:off x="5974079" y="3710939"/>
            <a:ext cx="76200" cy="1112520"/>
          </a:xfrm>
          <a:prstGeom prst="straightConnector1">
            <a:avLst/>
          </a:prstGeom>
        </p:spPr>
        <p:style>
          <a:lnRef idx="2">
            <a:schemeClr val="accent6"/>
          </a:lnRef>
          <a:fillRef idx="0">
            <a:schemeClr val="accent6"/>
          </a:fillRef>
          <a:effectRef idx="1">
            <a:schemeClr val="accent6"/>
          </a:effectRef>
          <a:fontRef idx="minor">
            <a:schemeClr val="tx1"/>
          </a:fontRef>
        </p:style>
      </p:cxnSp>
      <p:cxnSp>
        <p:nvCxnSpPr>
          <p:cNvPr id="99" name="Connecteur droit avec flèche 98">
            <a:extLst>
              <a:ext uri="{FF2B5EF4-FFF2-40B4-BE49-F238E27FC236}">
                <a16:creationId xmlns:a16="http://schemas.microsoft.com/office/drawing/2014/main" id="{F7DD96DF-AC3A-7E7C-C3C8-17148A01177A}"/>
              </a:ext>
            </a:extLst>
          </p:cNvPr>
          <p:cNvCxnSpPr>
            <a:cxnSpLocks/>
          </p:cNvCxnSpPr>
          <p:nvPr/>
        </p:nvCxnSpPr>
        <p:spPr>
          <a:xfrm flipV="1">
            <a:off x="4776244" y="3265069"/>
            <a:ext cx="525780" cy="434340"/>
          </a:xfrm>
          <a:prstGeom prst="straightConnector1">
            <a:avLst/>
          </a:prstGeom>
        </p:spPr>
        <p:style>
          <a:lnRef idx="2">
            <a:schemeClr val="accent6"/>
          </a:lnRef>
          <a:fillRef idx="0">
            <a:schemeClr val="accent6"/>
          </a:fillRef>
          <a:effectRef idx="1">
            <a:schemeClr val="accent6"/>
          </a:effectRef>
          <a:fontRef idx="minor">
            <a:schemeClr val="tx1"/>
          </a:fontRef>
        </p:style>
      </p:cxnSp>
      <p:cxnSp>
        <p:nvCxnSpPr>
          <p:cNvPr id="100" name="Connecteur droit avec flèche 99">
            <a:extLst>
              <a:ext uri="{FF2B5EF4-FFF2-40B4-BE49-F238E27FC236}">
                <a16:creationId xmlns:a16="http://schemas.microsoft.com/office/drawing/2014/main" id="{7E9D80B8-2A07-3823-4E37-98C8EBE28361}"/>
              </a:ext>
            </a:extLst>
          </p:cNvPr>
          <p:cNvCxnSpPr>
            <a:cxnSpLocks/>
          </p:cNvCxnSpPr>
          <p:nvPr/>
        </p:nvCxnSpPr>
        <p:spPr>
          <a:xfrm flipV="1">
            <a:off x="2352088" y="4782301"/>
            <a:ext cx="609600" cy="449580"/>
          </a:xfrm>
          <a:prstGeom prst="straightConnector1">
            <a:avLst/>
          </a:prstGeom>
        </p:spPr>
        <p:style>
          <a:lnRef idx="2">
            <a:schemeClr val="accent6"/>
          </a:lnRef>
          <a:fillRef idx="0">
            <a:schemeClr val="accent6"/>
          </a:fillRef>
          <a:effectRef idx="1">
            <a:schemeClr val="accent6"/>
          </a:effectRef>
          <a:fontRef idx="minor">
            <a:schemeClr val="tx1"/>
          </a:fontRef>
        </p:style>
      </p:cxnSp>
      <p:cxnSp>
        <p:nvCxnSpPr>
          <p:cNvPr id="101" name="Connecteur droit avec flèche 100">
            <a:extLst>
              <a:ext uri="{FF2B5EF4-FFF2-40B4-BE49-F238E27FC236}">
                <a16:creationId xmlns:a16="http://schemas.microsoft.com/office/drawing/2014/main" id="{FBA5D11A-D98B-5539-8F3D-EE873075A7D0}"/>
              </a:ext>
            </a:extLst>
          </p:cNvPr>
          <p:cNvCxnSpPr>
            <a:cxnSpLocks/>
          </p:cNvCxnSpPr>
          <p:nvPr/>
        </p:nvCxnSpPr>
        <p:spPr>
          <a:xfrm flipH="1">
            <a:off x="2537459" y="3055619"/>
            <a:ext cx="2567940" cy="518160"/>
          </a:xfrm>
          <a:prstGeom prst="straightConnector1">
            <a:avLst/>
          </a:prstGeom>
        </p:spPr>
        <p:style>
          <a:lnRef idx="2">
            <a:schemeClr val="accent6"/>
          </a:lnRef>
          <a:fillRef idx="0">
            <a:schemeClr val="accent6"/>
          </a:fillRef>
          <a:effectRef idx="1">
            <a:schemeClr val="accent6"/>
          </a:effectRef>
          <a:fontRef idx="minor">
            <a:schemeClr val="tx1"/>
          </a:fontRef>
        </p:style>
      </p:cxnSp>
      <p:cxnSp>
        <p:nvCxnSpPr>
          <p:cNvPr id="102" name="Connecteur droit avec flèche 101">
            <a:extLst>
              <a:ext uri="{FF2B5EF4-FFF2-40B4-BE49-F238E27FC236}">
                <a16:creationId xmlns:a16="http://schemas.microsoft.com/office/drawing/2014/main" id="{484131F8-3874-7C98-F1A8-BD0CA74FE748}"/>
              </a:ext>
            </a:extLst>
          </p:cNvPr>
          <p:cNvCxnSpPr>
            <a:cxnSpLocks/>
          </p:cNvCxnSpPr>
          <p:nvPr/>
        </p:nvCxnSpPr>
        <p:spPr>
          <a:xfrm>
            <a:off x="7117079" y="3009899"/>
            <a:ext cx="3329940" cy="746760"/>
          </a:xfrm>
          <a:prstGeom prst="straightConnector1">
            <a:avLst/>
          </a:prstGeom>
        </p:spPr>
        <p:style>
          <a:lnRef idx="2">
            <a:schemeClr val="accent6"/>
          </a:lnRef>
          <a:fillRef idx="0">
            <a:schemeClr val="accent6"/>
          </a:fillRef>
          <a:effectRef idx="1">
            <a:schemeClr val="accent6"/>
          </a:effectRef>
          <a:fontRef idx="minor">
            <a:schemeClr val="tx1"/>
          </a:fontRef>
        </p:style>
      </p:cxnSp>
    </p:spTree>
    <p:extLst>
      <p:ext uri="{BB962C8B-B14F-4D97-AF65-F5344CB8AC3E}">
        <p14:creationId xmlns:p14="http://schemas.microsoft.com/office/powerpoint/2010/main" val="1321156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723F8EC3-DCF9-5020-AA2B-EA02D2F5C8BD}"/>
              </a:ext>
            </a:extLst>
          </p:cNvPr>
          <p:cNvSpPr txBox="1"/>
          <p:nvPr/>
        </p:nvSpPr>
        <p:spPr>
          <a:xfrm>
            <a:off x="8243455" y="0"/>
            <a:ext cx="3948544"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fr-FR" sz="3200"/>
              <a:t>Voix du personnage</a:t>
            </a:r>
          </a:p>
        </p:txBody>
      </p:sp>
      <p:cxnSp>
        <p:nvCxnSpPr>
          <p:cNvPr id="3" name="Connecteur droit avec flèche 2">
            <a:extLst>
              <a:ext uri="{FF2B5EF4-FFF2-40B4-BE49-F238E27FC236}">
                <a16:creationId xmlns:a16="http://schemas.microsoft.com/office/drawing/2014/main" id="{1152D580-B7D8-C161-799F-D90A6FFC21F6}"/>
              </a:ext>
            </a:extLst>
          </p:cNvPr>
          <p:cNvCxnSpPr/>
          <p:nvPr/>
        </p:nvCxnSpPr>
        <p:spPr>
          <a:xfrm flipV="1">
            <a:off x="6748695" y="3144955"/>
            <a:ext cx="4516581" cy="13853"/>
          </a:xfrm>
          <a:prstGeom prst="straightConnector1">
            <a:avLst/>
          </a:prstGeom>
        </p:spPr>
        <p:style>
          <a:lnRef idx="2">
            <a:schemeClr val="dk1"/>
          </a:lnRef>
          <a:fillRef idx="0">
            <a:schemeClr val="dk1"/>
          </a:fillRef>
          <a:effectRef idx="1">
            <a:schemeClr val="dk1"/>
          </a:effectRef>
          <a:fontRef idx="minor">
            <a:schemeClr val="tx1"/>
          </a:fontRef>
        </p:style>
      </p:cxnSp>
      <p:sp>
        <p:nvSpPr>
          <p:cNvPr id="5" name="ZoneTexte 4">
            <a:extLst>
              <a:ext uri="{FF2B5EF4-FFF2-40B4-BE49-F238E27FC236}">
                <a16:creationId xmlns:a16="http://schemas.microsoft.com/office/drawing/2014/main" id="{A894CA38-14E7-3828-0B9B-7A02B38F311E}"/>
              </a:ext>
            </a:extLst>
          </p:cNvPr>
          <p:cNvSpPr txBox="1"/>
          <p:nvPr/>
        </p:nvSpPr>
        <p:spPr>
          <a:xfrm>
            <a:off x="8659089" y="665017"/>
            <a:ext cx="1122218"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600"/>
              <a:t>Voix aiguë</a:t>
            </a:r>
          </a:p>
        </p:txBody>
      </p:sp>
      <p:sp>
        <p:nvSpPr>
          <p:cNvPr id="6" name="ZoneTexte 5">
            <a:extLst>
              <a:ext uri="{FF2B5EF4-FFF2-40B4-BE49-F238E27FC236}">
                <a16:creationId xmlns:a16="http://schemas.microsoft.com/office/drawing/2014/main" id="{CF084E78-AC36-AD90-8450-FB4826B8D8FD}"/>
              </a:ext>
            </a:extLst>
          </p:cNvPr>
          <p:cNvSpPr txBox="1"/>
          <p:nvPr/>
        </p:nvSpPr>
        <p:spPr>
          <a:xfrm>
            <a:off x="8603671" y="5361708"/>
            <a:ext cx="1122218"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600"/>
              <a:t>Voix grave</a:t>
            </a:r>
          </a:p>
        </p:txBody>
      </p:sp>
      <p:sp>
        <p:nvSpPr>
          <p:cNvPr id="7" name="ZoneTexte 6">
            <a:extLst>
              <a:ext uri="{FF2B5EF4-FFF2-40B4-BE49-F238E27FC236}">
                <a16:creationId xmlns:a16="http://schemas.microsoft.com/office/drawing/2014/main" id="{0D47E4D6-5FA6-FA6F-6CDF-80698ACC7CC5}"/>
              </a:ext>
            </a:extLst>
          </p:cNvPr>
          <p:cNvSpPr txBox="1"/>
          <p:nvPr/>
        </p:nvSpPr>
        <p:spPr>
          <a:xfrm>
            <a:off x="11263744" y="2854034"/>
            <a:ext cx="872837"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600"/>
              <a:t>Débit rapide</a:t>
            </a:r>
            <a:endParaRPr lang="fr-FR"/>
          </a:p>
        </p:txBody>
      </p:sp>
      <p:sp>
        <p:nvSpPr>
          <p:cNvPr id="8" name="ZoneTexte 7">
            <a:extLst>
              <a:ext uri="{FF2B5EF4-FFF2-40B4-BE49-F238E27FC236}">
                <a16:creationId xmlns:a16="http://schemas.microsoft.com/office/drawing/2014/main" id="{14BFE50A-3B4B-7C08-F0B3-0CCBC8E7773A}"/>
              </a:ext>
            </a:extLst>
          </p:cNvPr>
          <p:cNvSpPr txBox="1"/>
          <p:nvPr/>
        </p:nvSpPr>
        <p:spPr>
          <a:xfrm>
            <a:off x="5763489" y="2992580"/>
            <a:ext cx="1122218"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600"/>
              <a:t>Débit lent</a:t>
            </a:r>
            <a:endParaRPr lang="fr-FR"/>
          </a:p>
        </p:txBody>
      </p:sp>
      <p:sp>
        <p:nvSpPr>
          <p:cNvPr id="9" name="ZoneTexte 8">
            <a:extLst>
              <a:ext uri="{FF2B5EF4-FFF2-40B4-BE49-F238E27FC236}">
                <a16:creationId xmlns:a16="http://schemas.microsoft.com/office/drawing/2014/main" id="{0F22CA0B-6DA2-B33D-3EE5-59CBC127604B}"/>
              </a:ext>
            </a:extLst>
          </p:cNvPr>
          <p:cNvSpPr txBox="1"/>
          <p:nvPr/>
        </p:nvSpPr>
        <p:spPr>
          <a:xfrm>
            <a:off x="8243455" y="5805054"/>
            <a:ext cx="3948544"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fr-FR"/>
              <a:t>Laissez une marque à la croisée entre la vitesse de parole et le timbre de voix du personnage.</a:t>
            </a:r>
          </a:p>
        </p:txBody>
      </p:sp>
      <p:sp>
        <p:nvSpPr>
          <p:cNvPr id="10" name="Bulle narrative : rectangle à coins arrondis 9">
            <a:extLst>
              <a:ext uri="{FF2B5EF4-FFF2-40B4-BE49-F238E27FC236}">
                <a16:creationId xmlns:a16="http://schemas.microsoft.com/office/drawing/2014/main" id="{E0E5511D-6786-9517-5C87-949D575CF317}"/>
              </a:ext>
            </a:extLst>
          </p:cNvPr>
          <p:cNvSpPr/>
          <p:nvPr/>
        </p:nvSpPr>
        <p:spPr>
          <a:xfrm>
            <a:off x="207817" y="266699"/>
            <a:ext cx="5555671" cy="5995553"/>
          </a:xfrm>
          <a:prstGeom prst="wedgeRoundRectCallout">
            <a:avLst/>
          </a:prstGeom>
          <a:solidFill>
            <a:srgbClr val="79B254"/>
          </a:solidFill>
          <a:ln>
            <a:solidFill>
              <a:srgbClr val="79B254"/>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600" b="1" dirty="0"/>
              <a:t>Barrez la mention inutile :</a:t>
            </a:r>
          </a:p>
          <a:p>
            <a:pPr marL="285750" indent="-285750">
              <a:buFont typeface="Arial"/>
              <a:buChar char="•"/>
            </a:pPr>
            <a:r>
              <a:rPr lang="fr-FR" sz="1600" dirty="0"/>
              <a:t>Mutique/Loquace</a:t>
            </a:r>
          </a:p>
          <a:p>
            <a:pPr marL="285750" indent="-285750">
              <a:buFont typeface="Arial"/>
              <a:buChar char="•"/>
            </a:pPr>
            <a:r>
              <a:rPr lang="fr-FR" sz="1600" dirty="0"/>
              <a:t>Langage raffiné, familier, populaire </a:t>
            </a:r>
          </a:p>
          <a:p>
            <a:pPr marL="285750" indent="-285750">
              <a:buFont typeface="Arial"/>
              <a:buChar char="•"/>
            </a:pPr>
            <a:r>
              <a:rPr lang="fr-FR" sz="1600" dirty="0"/>
              <a:t>Bégaiements, zozotements, chuintements</a:t>
            </a:r>
          </a:p>
          <a:p>
            <a:pPr marL="285750" indent="-285750">
              <a:buFont typeface="Arial"/>
              <a:buChar char="•"/>
            </a:pPr>
            <a:endParaRPr lang="fr-FR" sz="1600" dirty="0"/>
          </a:p>
          <a:p>
            <a:pPr algn="ctr"/>
            <a:r>
              <a:rPr lang="fr-FR" sz="1600" dirty="0"/>
              <a:t>Entourez la bonne réponse (précisez si oui)</a:t>
            </a:r>
          </a:p>
          <a:p>
            <a:pPr marL="285750" indent="-285750">
              <a:buFont typeface="Arial"/>
              <a:buChar char="•"/>
            </a:pPr>
            <a:r>
              <a:rPr lang="fr-FR" sz="1600" dirty="0"/>
              <a:t>Emploi de l'argot ou du verlan ? Oui/Non</a:t>
            </a:r>
          </a:p>
          <a:p>
            <a:pPr marL="285750" indent="-285750">
              <a:buFont typeface="Arial"/>
              <a:buChar char="•"/>
            </a:pPr>
            <a:endParaRPr lang="fr-FR" sz="1600" dirty="0">
              <a:solidFill>
                <a:schemeClr val="bg1"/>
              </a:solidFill>
            </a:endParaRPr>
          </a:p>
          <a:p>
            <a:pPr marL="285750" indent="-285750">
              <a:buFont typeface="Arial"/>
              <a:buChar char="•"/>
            </a:pPr>
            <a:r>
              <a:rPr lang="fr-FR" sz="1600" dirty="0">
                <a:solidFill>
                  <a:schemeClr val="bg1"/>
                </a:solidFill>
                <a:ea typeface="+mn-lt"/>
                <a:cs typeface="+mn-lt"/>
              </a:rPr>
              <a:t>Emploi d’une langue autre que celle principale dans le roman ? Oui/Non</a:t>
            </a:r>
            <a:endParaRPr lang="fr-FR" sz="1600" dirty="0">
              <a:solidFill>
                <a:schemeClr val="bg1"/>
              </a:solidFill>
            </a:endParaRPr>
          </a:p>
          <a:p>
            <a:pPr marL="285750" indent="-285750">
              <a:buFont typeface="Arial"/>
              <a:buChar char="•"/>
            </a:pPr>
            <a:endParaRPr lang="fr-FR" sz="1600" dirty="0">
              <a:solidFill>
                <a:schemeClr val="bg1"/>
              </a:solidFill>
            </a:endParaRPr>
          </a:p>
          <a:p>
            <a:pPr marL="285750" indent="-285750">
              <a:buFont typeface="Arial"/>
              <a:buChar char="•"/>
            </a:pPr>
            <a:r>
              <a:rPr lang="fr-FR" sz="1600" dirty="0">
                <a:solidFill>
                  <a:schemeClr val="bg1"/>
                </a:solidFill>
              </a:rPr>
              <a:t>Accent ? Oui/Non</a:t>
            </a:r>
          </a:p>
          <a:p>
            <a:pPr marL="285750" indent="-285750">
              <a:buFont typeface="Arial"/>
              <a:buChar char="•"/>
            </a:pPr>
            <a:endParaRPr lang="fr-FR" sz="1600" dirty="0">
              <a:solidFill>
                <a:schemeClr val="bg1"/>
              </a:solidFill>
            </a:endParaRPr>
          </a:p>
          <a:p>
            <a:pPr algn="ctr"/>
            <a:r>
              <a:rPr lang="fr-FR" sz="1600" dirty="0">
                <a:solidFill>
                  <a:schemeClr val="bg1"/>
                </a:solidFill>
              </a:rPr>
              <a:t>Décrivez </a:t>
            </a:r>
          </a:p>
          <a:p>
            <a:pPr marL="285750" indent="-285750">
              <a:buFont typeface="Arial"/>
              <a:buChar char="•"/>
            </a:pPr>
            <a:r>
              <a:rPr lang="fr-FR" sz="1600" dirty="0">
                <a:solidFill>
                  <a:schemeClr val="bg1"/>
                </a:solidFill>
              </a:rPr>
              <a:t>Tics de langage :</a:t>
            </a:r>
          </a:p>
          <a:p>
            <a:endParaRPr lang="fr-FR" sz="1600" dirty="0">
              <a:solidFill>
                <a:schemeClr val="bg1"/>
              </a:solidFill>
            </a:endParaRPr>
          </a:p>
          <a:p>
            <a:pPr marL="285750" indent="-285750">
              <a:buFont typeface="Arial"/>
              <a:buChar char="•"/>
            </a:pPr>
            <a:endParaRPr lang="fr-FR" sz="1600" dirty="0">
              <a:solidFill>
                <a:schemeClr val="bg1"/>
              </a:solidFill>
            </a:endParaRPr>
          </a:p>
          <a:p>
            <a:pPr marL="285750" indent="-285750">
              <a:buFont typeface="Arial"/>
              <a:buChar char="•"/>
            </a:pPr>
            <a:r>
              <a:rPr lang="fr-FR" sz="1600" dirty="0">
                <a:solidFill>
                  <a:schemeClr val="bg1"/>
                </a:solidFill>
              </a:rPr>
              <a:t>Langage corporelle :</a:t>
            </a:r>
          </a:p>
          <a:p>
            <a:endParaRPr lang="fr-FR" sz="1600" dirty="0">
              <a:solidFill>
                <a:schemeClr val="bg1"/>
              </a:solidFill>
            </a:endParaRPr>
          </a:p>
          <a:p>
            <a:pPr marL="285750" indent="-285750">
              <a:buFont typeface="Arial"/>
              <a:buChar char="•"/>
            </a:pPr>
            <a:endParaRPr lang="fr-FR" sz="1600" dirty="0">
              <a:solidFill>
                <a:schemeClr val="bg1"/>
              </a:solidFill>
            </a:endParaRPr>
          </a:p>
          <a:p>
            <a:pPr marL="285750" indent="-285750">
              <a:buFont typeface="Arial"/>
              <a:buChar char="•"/>
            </a:pPr>
            <a:r>
              <a:rPr lang="fr-FR" sz="1600" dirty="0">
                <a:solidFill>
                  <a:schemeClr val="bg1"/>
                </a:solidFill>
              </a:rPr>
              <a:t>Rire :</a:t>
            </a:r>
          </a:p>
          <a:p>
            <a:endParaRPr lang="fr-FR" sz="1600" dirty="0"/>
          </a:p>
          <a:p>
            <a:pPr marL="285750" indent="-285750">
              <a:buFont typeface="Arial"/>
              <a:buChar char="•"/>
            </a:pPr>
            <a:endParaRPr lang="fr-FR" sz="1600" dirty="0"/>
          </a:p>
        </p:txBody>
      </p:sp>
      <p:cxnSp>
        <p:nvCxnSpPr>
          <p:cNvPr id="11" name="Connecteur droit avec flèche 10">
            <a:extLst>
              <a:ext uri="{FF2B5EF4-FFF2-40B4-BE49-F238E27FC236}">
                <a16:creationId xmlns:a16="http://schemas.microsoft.com/office/drawing/2014/main" id="{C4254F1C-D7FA-2D07-233A-045087DC422B}"/>
              </a:ext>
            </a:extLst>
          </p:cNvPr>
          <p:cNvCxnSpPr>
            <a:cxnSpLocks/>
          </p:cNvCxnSpPr>
          <p:nvPr/>
        </p:nvCxnSpPr>
        <p:spPr>
          <a:xfrm flipH="1" flipV="1">
            <a:off x="9145531" y="997501"/>
            <a:ext cx="41563" cy="4211779"/>
          </a:xfrm>
          <a:prstGeom prst="straightConnector1">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738706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AA8D6F56-5BB8-473B-4BC4-CE68728C8F95}"/>
              </a:ext>
            </a:extLst>
          </p:cNvPr>
          <p:cNvSpPr txBox="1"/>
          <p:nvPr/>
        </p:nvSpPr>
        <p:spPr>
          <a:xfrm>
            <a:off x="3660198" y="-1"/>
            <a:ext cx="9427152"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800" dirty="0"/>
              <a:t>Rapport du personnage avec le monde et soi-même</a:t>
            </a:r>
            <a:endParaRPr lang="fr-FR" sz="1600" dirty="0"/>
          </a:p>
        </p:txBody>
      </p:sp>
      <p:sp>
        <p:nvSpPr>
          <p:cNvPr id="3" name="Rectangle : coins arrondis 2">
            <a:extLst>
              <a:ext uri="{FF2B5EF4-FFF2-40B4-BE49-F238E27FC236}">
                <a16:creationId xmlns:a16="http://schemas.microsoft.com/office/drawing/2014/main" id="{CD3B0214-794E-FAF1-D336-3E4ED90D1372}"/>
              </a:ext>
            </a:extLst>
          </p:cNvPr>
          <p:cNvSpPr/>
          <p:nvPr/>
        </p:nvSpPr>
        <p:spPr>
          <a:xfrm>
            <a:off x="11083636" y="1884217"/>
            <a:ext cx="789709" cy="4336472"/>
          </a:xfrm>
          <a:prstGeom prst="round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Rectangle : coins arrondis 3">
            <a:extLst>
              <a:ext uri="{FF2B5EF4-FFF2-40B4-BE49-F238E27FC236}">
                <a16:creationId xmlns:a16="http://schemas.microsoft.com/office/drawing/2014/main" id="{4D25DDF8-0873-4B4A-13F5-954591A662E8}"/>
              </a:ext>
            </a:extLst>
          </p:cNvPr>
          <p:cNvSpPr/>
          <p:nvPr/>
        </p:nvSpPr>
        <p:spPr>
          <a:xfrm>
            <a:off x="9989125" y="1884217"/>
            <a:ext cx="789709" cy="4336472"/>
          </a:xfrm>
          <a:prstGeom prst="round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1" name="ZoneTexte 10">
            <a:extLst>
              <a:ext uri="{FF2B5EF4-FFF2-40B4-BE49-F238E27FC236}">
                <a16:creationId xmlns:a16="http://schemas.microsoft.com/office/drawing/2014/main" id="{1AE6BD6B-5D62-C7AC-9DD0-F2D6F0D9F97B}"/>
              </a:ext>
            </a:extLst>
          </p:cNvPr>
          <p:cNvSpPr txBox="1"/>
          <p:nvPr/>
        </p:nvSpPr>
        <p:spPr>
          <a:xfrm>
            <a:off x="9920633" y="6273307"/>
            <a:ext cx="1094508"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sz="1600"/>
              <a:t>Méfiants</a:t>
            </a:r>
          </a:p>
        </p:txBody>
      </p:sp>
      <p:sp>
        <p:nvSpPr>
          <p:cNvPr id="12" name="ZoneTexte 11">
            <a:extLst>
              <a:ext uri="{FF2B5EF4-FFF2-40B4-BE49-F238E27FC236}">
                <a16:creationId xmlns:a16="http://schemas.microsoft.com/office/drawing/2014/main" id="{4ABA83FB-D10F-FCC9-E549-6F68C72117F3}"/>
              </a:ext>
            </a:extLst>
          </p:cNvPr>
          <p:cNvSpPr txBox="1"/>
          <p:nvPr/>
        </p:nvSpPr>
        <p:spPr>
          <a:xfrm>
            <a:off x="9833145" y="1551709"/>
            <a:ext cx="1094508"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sz="1600"/>
              <a:t>Confiants</a:t>
            </a:r>
            <a:endParaRPr lang="fr-FR"/>
          </a:p>
        </p:txBody>
      </p:sp>
      <p:sp>
        <p:nvSpPr>
          <p:cNvPr id="13" name="ZoneTexte 12">
            <a:extLst>
              <a:ext uri="{FF2B5EF4-FFF2-40B4-BE49-F238E27FC236}">
                <a16:creationId xmlns:a16="http://schemas.microsoft.com/office/drawing/2014/main" id="{B5D9D325-0AAA-597B-418B-A8985FDFAF67}"/>
              </a:ext>
            </a:extLst>
          </p:cNvPr>
          <p:cNvSpPr txBox="1"/>
          <p:nvPr/>
        </p:nvSpPr>
        <p:spPr>
          <a:xfrm>
            <a:off x="10931235" y="6220690"/>
            <a:ext cx="1094508"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sz="1600"/>
              <a:t>Pas intimidés</a:t>
            </a:r>
            <a:endParaRPr lang="fr-FR"/>
          </a:p>
        </p:txBody>
      </p:sp>
      <p:sp>
        <p:nvSpPr>
          <p:cNvPr id="14" name="ZoneTexte 13">
            <a:extLst>
              <a:ext uri="{FF2B5EF4-FFF2-40B4-BE49-F238E27FC236}">
                <a16:creationId xmlns:a16="http://schemas.microsoft.com/office/drawing/2014/main" id="{10E43DAE-2205-1565-9BB3-76D1E1DA7BF6}"/>
              </a:ext>
            </a:extLst>
          </p:cNvPr>
          <p:cNvSpPr txBox="1"/>
          <p:nvPr/>
        </p:nvSpPr>
        <p:spPr>
          <a:xfrm>
            <a:off x="10931236" y="1551709"/>
            <a:ext cx="1094508"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sz="1600"/>
              <a:t>Intimidés</a:t>
            </a:r>
            <a:endParaRPr lang="fr-FR" err="1"/>
          </a:p>
        </p:txBody>
      </p:sp>
      <p:sp>
        <p:nvSpPr>
          <p:cNvPr id="15" name="ZoneTexte 14">
            <a:extLst>
              <a:ext uri="{FF2B5EF4-FFF2-40B4-BE49-F238E27FC236}">
                <a16:creationId xmlns:a16="http://schemas.microsoft.com/office/drawing/2014/main" id="{24FD77A4-AE0F-B8BE-C837-EA38432B7828}"/>
              </a:ext>
            </a:extLst>
          </p:cNvPr>
          <p:cNvSpPr txBox="1"/>
          <p:nvPr/>
        </p:nvSpPr>
        <p:spPr>
          <a:xfrm>
            <a:off x="10377054" y="858980"/>
            <a:ext cx="1856509"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fr-FR" sz="1200"/>
              <a:t>Remplissez jusqu'au niveau de confiance/intimidation à la première rencontre</a:t>
            </a:r>
            <a:endParaRPr lang="fr-FR"/>
          </a:p>
        </p:txBody>
      </p:sp>
      <p:sp>
        <p:nvSpPr>
          <p:cNvPr id="16" name="ZoneTexte 15">
            <a:extLst>
              <a:ext uri="{FF2B5EF4-FFF2-40B4-BE49-F238E27FC236}">
                <a16:creationId xmlns:a16="http://schemas.microsoft.com/office/drawing/2014/main" id="{3218B5A6-3833-9D43-B261-19FC24A358DC}"/>
              </a:ext>
            </a:extLst>
          </p:cNvPr>
          <p:cNvSpPr txBox="1"/>
          <p:nvPr/>
        </p:nvSpPr>
        <p:spPr>
          <a:xfrm>
            <a:off x="6" y="5849123"/>
            <a:ext cx="3657599" cy="10772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3200"/>
              <a:t>Rapport des autres au personnage</a:t>
            </a:r>
          </a:p>
        </p:txBody>
      </p:sp>
      <p:graphicFrame>
        <p:nvGraphicFramePr>
          <p:cNvPr id="18" name="Tableau 17">
            <a:extLst>
              <a:ext uri="{FF2B5EF4-FFF2-40B4-BE49-F238E27FC236}">
                <a16:creationId xmlns:a16="http://schemas.microsoft.com/office/drawing/2014/main" id="{76A8C926-9FA2-B11A-AA8E-7ADA1CC32EAD}"/>
              </a:ext>
            </a:extLst>
          </p:cNvPr>
          <p:cNvGraphicFramePr>
            <a:graphicFrameLocks noGrp="1"/>
          </p:cNvGraphicFramePr>
          <p:nvPr>
            <p:extLst>
              <p:ext uri="{D42A27DB-BD31-4B8C-83A1-F6EECF244321}">
                <p14:modId xmlns:p14="http://schemas.microsoft.com/office/powerpoint/2010/main" val="1518563327"/>
              </p:ext>
            </p:extLst>
          </p:nvPr>
        </p:nvGraphicFramePr>
        <p:xfrm>
          <a:off x="3657599" y="2369128"/>
          <a:ext cx="3200398" cy="1676400"/>
        </p:xfrm>
        <a:graphic>
          <a:graphicData uri="http://schemas.openxmlformats.org/drawingml/2006/table">
            <a:tbl>
              <a:tblPr bandRow="1">
                <a:tableStyleId>{5C22544A-7EE6-4342-B048-85BDC9FD1C3A}</a:tableStyleId>
              </a:tblPr>
              <a:tblGrid>
                <a:gridCol w="3200398">
                  <a:extLst>
                    <a:ext uri="{9D8B030D-6E8A-4147-A177-3AD203B41FA5}">
                      <a16:colId xmlns:a16="http://schemas.microsoft.com/office/drawing/2014/main" val="406575135"/>
                    </a:ext>
                  </a:extLst>
                </a:gridCol>
              </a:tblGrid>
              <a:tr h="1676400">
                <a:tc>
                  <a:txBody>
                    <a:bodyPr/>
                    <a:lstStyle/>
                    <a:p>
                      <a:pPr marL="285750" indent="-285750" algn="l" rtl="0">
                        <a:lnSpc>
                          <a:spcPct val="115000"/>
                        </a:lnSpc>
                        <a:buFont typeface="Arial"/>
                        <a:buChar char="•"/>
                      </a:pPr>
                      <a:r>
                        <a:rPr lang="fr-FR" sz="1600" b="0" dirty="0">
                          <a:solidFill>
                            <a:srgbClr val="000000"/>
                          </a:solidFill>
                          <a:effectLst/>
                          <a:latin typeface="Aptos"/>
                        </a:rPr>
                        <a:t>Modèle(s) :</a:t>
                      </a:r>
                    </a:p>
                    <a:p>
                      <a:pPr marL="285750" lvl="0" indent="-285750" algn="l">
                        <a:lnSpc>
                          <a:spcPct val="114999"/>
                        </a:lnSpc>
                        <a:buFont typeface="Arial"/>
                        <a:buChar char="•"/>
                      </a:pPr>
                      <a:endParaRPr lang="fr-FR" sz="1600" b="0" dirty="0">
                        <a:solidFill>
                          <a:srgbClr val="000000"/>
                        </a:solidFill>
                        <a:effectLst/>
                        <a:latin typeface="Aptos"/>
                      </a:endParaRPr>
                    </a:p>
                    <a:p>
                      <a:pPr marL="285750" indent="-285750" algn="l" rtl="0">
                        <a:lnSpc>
                          <a:spcPct val="115000"/>
                        </a:lnSpc>
                        <a:buFont typeface="Arial"/>
                        <a:buChar char="•"/>
                      </a:pPr>
                      <a:r>
                        <a:rPr lang="fr-FR" sz="1600" b="0" dirty="0">
                          <a:solidFill>
                            <a:srgbClr val="000000"/>
                          </a:solidFill>
                          <a:effectLst/>
                          <a:latin typeface="Aptos"/>
                        </a:rPr>
                        <a:t>A-t-il des adeptes/des fans ?</a:t>
                      </a:r>
                      <a:endParaRPr lang="fr-FR" sz="1600" dirty="0">
                        <a:solidFill>
                          <a:srgbClr val="000000"/>
                        </a:solidFill>
                        <a:effectLst/>
                        <a:latin typeface="Aptos"/>
                      </a:endParaRPr>
                    </a:p>
                    <a:p>
                      <a:pPr marL="0" lvl="0" indent="0" algn="l">
                        <a:lnSpc>
                          <a:spcPct val="114999"/>
                        </a:lnSpc>
                        <a:buNone/>
                      </a:pPr>
                      <a:r>
                        <a:rPr lang="fr-FR" sz="1600" b="0" dirty="0">
                          <a:solidFill>
                            <a:srgbClr val="000000"/>
                          </a:solidFill>
                          <a:effectLst/>
                          <a:latin typeface="Aptos"/>
                        </a:rPr>
                        <a:t>Oui/Non</a:t>
                      </a:r>
                    </a:p>
                    <a:p>
                      <a:pPr marL="0" indent="0" algn="l" rtl="0">
                        <a:lnSpc>
                          <a:spcPct val="115000"/>
                        </a:lnSpc>
                        <a:buNone/>
                      </a:pPr>
                      <a:endParaRPr lang="fr-FR" sz="1600" b="0" dirty="0">
                        <a:solidFill>
                          <a:srgbClr val="000000"/>
                        </a:solidFill>
                        <a:effectLst/>
                        <a:latin typeface="Liberation Serif"/>
                      </a:endParaRPr>
                    </a:p>
                  </a:txBody>
                  <a:tcPr marL="38100" marR="38100" marT="38100" marB="38100">
                    <a:lnL w="12700" cap="flat" cmpd="sng" algn="ctr">
                      <a:solidFill>
                        <a:schemeClr val="bg1"/>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4201594128"/>
                  </a:ext>
                </a:extLst>
              </a:tr>
            </a:tbl>
          </a:graphicData>
        </a:graphic>
      </p:graphicFrame>
      <p:graphicFrame>
        <p:nvGraphicFramePr>
          <p:cNvPr id="19" name="Tableau 18">
            <a:extLst>
              <a:ext uri="{FF2B5EF4-FFF2-40B4-BE49-F238E27FC236}">
                <a16:creationId xmlns:a16="http://schemas.microsoft.com/office/drawing/2014/main" id="{71E68799-99C3-1DFD-7BE7-B4D72754BBDF}"/>
              </a:ext>
            </a:extLst>
          </p:cNvPr>
          <p:cNvGraphicFramePr>
            <a:graphicFrameLocks noGrp="1"/>
          </p:cNvGraphicFramePr>
          <p:nvPr>
            <p:extLst>
              <p:ext uri="{D42A27DB-BD31-4B8C-83A1-F6EECF244321}">
                <p14:modId xmlns:p14="http://schemas.microsoft.com/office/powerpoint/2010/main" val="4014773244"/>
              </p:ext>
            </p:extLst>
          </p:nvPr>
        </p:nvGraphicFramePr>
        <p:xfrm>
          <a:off x="-41563" y="0"/>
          <a:ext cx="3555074" cy="5710054"/>
        </p:xfrm>
        <a:graphic>
          <a:graphicData uri="http://schemas.openxmlformats.org/drawingml/2006/table">
            <a:tbl>
              <a:tblPr firstRow="1" bandRow="1">
                <a:tableStyleId>{5C22544A-7EE6-4342-B048-85BDC9FD1C3A}</a:tableStyleId>
              </a:tblPr>
              <a:tblGrid>
                <a:gridCol w="1777537">
                  <a:extLst>
                    <a:ext uri="{9D8B030D-6E8A-4147-A177-3AD203B41FA5}">
                      <a16:colId xmlns:a16="http://schemas.microsoft.com/office/drawing/2014/main" val="3745245594"/>
                    </a:ext>
                  </a:extLst>
                </a:gridCol>
                <a:gridCol w="1777537">
                  <a:extLst>
                    <a:ext uri="{9D8B030D-6E8A-4147-A177-3AD203B41FA5}">
                      <a16:colId xmlns:a16="http://schemas.microsoft.com/office/drawing/2014/main" val="4160485816"/>
                    </a:ext>
                  </a:extLst>
                </a:gridCol>
              </a:tblGrid>
              <a:tr h="1316181">
                <a:tc>
                  <a:txBody>
                    <a:bodyPr/>
                    <a:lstStyle/>
                    <a:p>
                      <a:r>
                        <a:rPr lang="fr-FR" sz="1600" dirty="0"/>
                        <a:t>Caractéristique physique et caractéristique mentale préférées ?</a:t>
                      </a:r>
                    </a:p>
                  </a:txBody>
                  <a:tcPr>
                    <a:solidFill>
                      <a:srgbClr val="79B254"/>
                    </a:solidFill>
                  </a:tcPr>
                </a:tc>
                <a:tc>
                  <a:txBody>
                    <a:bodyPr/>
                    <a:lstStyle/>
                    <a:p>
                      <a:pPr lvl="0">
                        <a:buNone/>
                      </a:pPr>
                      <a:r>
                        <a:rPr lang="fr-FR" sz="1600" b="1" i="0" u="none" strike="noStrike" noProof="0" dirty="0">
                          <a:solidFill>
                            <a:schemeClr val="tx1"/>
                          </a:solidFill>
                          <a:latin typeface="Aptos"/>
                        </a:rPr>
                        <a:t>Caractéristique physique et caractéristique mentale détestées ?</a:t>
                      </a:r>
                      <a:endParaRPr lang="en-US" sz="1600" b="1" i="0" u="none" strike="noStrike" noProof="0" dirty="0">
                        <a:solidFill>
                          <a:schemeClr val="tx1"/>
                        </a:solidFill>
                        <a:latin typeface="Aptos"/>
                      </a:endParaRPr>
                    </a:p>
                  </a:txBody>
                  <a:tcPr>
                    <a:solidFill>
                      <a:srgbClr val="79B254"/>
                    </a:solidFill>
                  </a:tcPr>
                </a:tc>
                <a:extLst>
                  <a:ext uri="{0D108BD9-81ED-4DB2-BD59-A6C34878D82A}">
                    <a16:rowId xmlns:a16="http://schemas.microsoft.com/office/drawing/2014/main" val="3957519130"/>
                  </a:ext>
                </a:extLst>
              </a:tr>
              <a:tr h="1394418">
                <a:tc>
                  <a:txBody>
                    <a:bodyPr/>
                    <a:lstStyle/>
                    <a:p>
                      <a:endParaRPr lang="fr-FR"/>
                    </a:p>
                  </a:txBody>
                  <a:tcPr>
                    <a:solidFill>
                      <a:srgbClr val="B0E677"/>
                    </a:solidFill>
                  </a:tcPr>
                </a:tc>
                <a:tc>
                  <a:txBody>
                    <a:bodyPr/>
                    <a:lstStyle/>
                    <a:p>
                      <a:endParaRPr lang="fr-FR"/>
                    </a:p>
                  </a:txBody>
                  <a:tcPr>
                    <a:solidFill>
                      <a:srgbClr val="B0E677"/>
                    </a:solidFill>
                  </a:tcPr>
                </a:tc>
                <a:extLst>
                  <a:ext uri="{0D108BD9-81ED-4DB2-BD59-A6C34878D82A}">
                    <a16:rowId xmlns:a16="http://schemas.microsoft.com/office/drawing/2014/main" val="1159051193"/>
                  </a:ext>
                </a:extLst>
              </a:tr>
              <a:tr h="1483894">
                <a:tc>
                  <a:txBody>
                    <a:bodyPr/>
                    <a:lstStyle/>
                    <a:p>
                      <a:pPr marL="0" lvl="0" indent="0" algn="l">
                        <a:lnSpc>
                          <a:spcPct val="114999"/>
                        </a:lnSpc>
                        <a:buNone/>
                      </a:pPr>
                      <a:r>
                        <a:rPr lang="fr-FR" sz="1600" b="1" i="0" u="none" strike="noStrike" noProof="0" dirty="0">
                          <a:solidFill>
                            <a:schemeClr val="bg1"/>
                          </a:solidFill>
                          <a:latin typeface="Aptos"/>
                        </a:rPr>
                        <a:t>Quelle est la qualité qu’il apprécie le plus chez les autres ?</a:t>
                      </a:r>
                      <a:endParaRPr lang="en-US" sz="1600" b="1" i="0" u="none" strike="noStrike" noProof="0" dirty="0">
                        <a:solidFill>
                          <a:schemeClr val="bg1"/>
                        </a:solidFill>
                        <a:latin typeface="Aptos"/>
                      </a:endParaRPr>
                    </a:p>
                    <a:p>
                      <a:pPr lvl="0">
                        <a:buNone/>
                      </a:pPr>
                      <a:endParaRPr lang="fr-FR"/>
                    </a:p>
                  </a:txBody>
                  <a:tcPr>
                    <a:solidFill>
                      <a:srgbClr val="79B254"/>
                    </a:solidFill>
                  </a:tcPr>
                </a:tc>
                <a:tc>
                  <a:txBody>
                    <a:bodyPr/>
                    <a:lstStyle/>
                    <a:p>
                      <a:pPr marL="0" lvl="0" indent="0" algn="l">
                        <a:lnSpc>
                          <a:spcPct val="114999"/>
                        </a:lnSpc>
                        <a:buNone/>
                      </a:pPr>
                      <a:r>
                        <a:rPr lang="fr-FR" sz="1600" b="1" i="0" u="none" strike="noStrike" noProof="0" dirty="0">
                          <a:solidFill>
                            <a:srgbClr val="000000"/>
                          </a:solidFill>
                          <a:latin typeface="Aptos"/>
                        </a:rPr>
                        <a:t>Quel défaut est rédhibitoire chez les autres ?</a:t>
                      </a:r>
                      <a:endParaRPr lang="en-US" sz="1600" b="1" i="0" u="none" strike="noStrike" noProof="0" dirty="0">
                        <a:solidFill>
                          <a:srgbClr val="000000"/>
                        </a:solidFill>
                        <a:latin typeface="Aptos"/>
                      </a:endParaRPr>
                    </a:p>
                    <a:p>
                      <a:pPr lvl="0">
                        <a:buNone/>
                      </a:pPr>
                      <a:endParaRPr lang="fr-FR"/>
                    </a:p>
                  </a:txBody>
                  <a:tcPr>
                    <a:solidFill>
                      <a:srgbClr val="79B254"/>
                    </a:solidFill>
                  </a:tcPr>
                </a:tc>
                <a:extLst>
                  <a:ext uri="{0D108BD9-81ED-4DB2-BD59-A6C34878D82A}">
                    <a16:rowId xmlns:a16="http://schemas.microsoft.com/office/drawing/2014/main" val="1915565374"/>
                  </a:ext>
                </a:extLst>
              </a:tr>
              <a:tr h="1512031">
                <a:tc>
                  <a:txBody>
                    <a:bodyPr/>
                    <a:lstStyle/>
                    <a:p>
                      <a:pPr lvl="0">
                        <a:buNone/>
                      </a:pPr>
                      <a:endParaRPr lang="fr-FR"/>
                    </a:p>
                  </a:txBody>
                  <a:tcPr>
                    <a:solidFill>
                      <a:srgbClr val="B0E677"/>
                    </a:solidFill>
                  </a:tcPr>
                </a:tc>
                <a:tc>
                  <a:txBody>
                    <a:bodyPr/>
                    <a:lstStyle/>
                    <a:p>
                      <a:pPr lvl="0">
                        <a:buNone/>
                      </a:pPr>
                      <a:endParaRPr lang="fr-FR"/>
                    </a:p>
                  </a:txBody>
                  <a:tcPr>
                    <a:solidFill>
                      <a:srgbClr val="B0E677"/>
                    </a:solidFill>
                  </a:tcPr>
                </a:tc>
                <a:extLst>
                  <a:ext uri="{0D108BD9-81ED-4DB2-BD59-A6C34878D82A}">
                    <a16:rowId xmlns:a16="http://schemas.microsoft.com/office/drawing/2014/main" val="178710589"/>
                  </a:ext>
                </a:extLst>
              </a:tr>
            </a:tbl>
          </a:graphicData>
        </a:graphic>
      </p:graphicFrame>
      <p:sp>
        <p:nvSpPr>
          <p:cNvPr id="22" name="ZoneTexte 21">
            <a:extLst>
              <a:ext uri="{FF2B5EF4-FFF2-40B4-BE49-F238E27FC236}">
                <a16:creationId xmlns:a16="http://schemas.microsoft.com/office/drawing/2014/main" id="{FD2B915D-E934-B3A5-4B9D-4D2AE425679F}"/>
              </a:ext>
            </a:extLst>
          </p:cNvPr>
          <p:cNvSpPr txBox="1"/>
          <p:nvPr/>
        </p:nvSpPr>
        <p:spPr>
          <a:xfrm>
            <a:off x="3657599" y="734290"/>
            <a:ext cx="5223164" cy="176856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114999"/>
              </a:lnSpc>
              <a:buFont typeface="Arial"/>
              <a:buChar char="•"/>
            </a:pPr>
            <a:r>
              <a:rPr lang="fr-FR" sz="1600">
                <a:latin typeface="Aptos"/>
              </a:rPr>
              <a:t>Comment se voit le personnage ?</a:t>
            </a:r>
          </a:p>
          <a:p>
            <a:pPr marL="285750" indent="-285750">
              <a:lnSpc>
                <a:spcPct val="114999"/>
              </a:lnSpc>
              <a:buFont typeface="Arial"/>
              <a:buChar char="•"/>
            </a:pPr>
            <a:endParaRPr lang="fr-FR" sz="1600">
              <a:latin typeface="Aptos"/>
            </a:endParaRPr>
          </a:p>
          <a:p>
            <a:pPr marL="285750" indent="-285750">
              <a:lnSpc>
                <a:spcPct val="114999"/>
              </a:lnSpc>
              <a:buFont typeface="Arial"/>
              <a:buChar char="•"/>
            </a:pPr>
            <a:r>
              <a:rPr lang="fr-FR" sz="1600">
                <a:latin typeface="Aptos"/>
              </a:rPr>
              <a:t>Comment veut-il être perçu par les autres ?</a:t>
            </a:r>
          </a:p>
          <a:p>
            <a:pPr marL="285750" indent="-285750">
              <a:lnSpc>
                <a:spcPct val="114999"/>
              </a:lnSpc>
              <a:buFont typeface="Arial"/>
              <a:buChar char="•"/>
            </a:pPr>
            <a:endParaRPr lang="fr-FR" sz="1600">
              <a:latin typeface="Aptos"/>
            </a:endParaRPr>
          </a:p>
          <a:p>
            <a:pPr marL="285750" indent="-285750">
              <a:lnSpc>
                <a:spcPct val="114999"/>
              </a:lnSpc>
              <a:buFont typeface="Arial"/>
              <a:buChar char="•"/>
            </a:pPr>
            <a:r>
              <a:rPr lang="fr-FR" sz="1600">
                <a:latin typeface="Aptos"/>
              </a:rPr>
              <a:t>Casanier ? Oui/Non</a:t>
            </a:r>
          </a:p>
          <a:p>
            <a:pPr marL="285750" indent="-285750">
              <a:lnSpc>
                <a:spcPct val="114999"/>
              </a:lnSpc>
              <a:buFont typeface="Arial"/>
              <a:buChar char="•"/>
            </a:pPr>
            <a:endParaRPr lang="fr-FR" sz="1600">
              <a:latin typeface="Liberation Serif"/>
            </a:endParaRPr>
          </a:p>
        </p:txBody>
      </p:sp>
      <p:sp>
        <p:nvSpPr>
          <p:cNvPr id="23" name="ZoneTexte 22">
            <a:extLst>
              <a:ext uri="{FF2B5EF4-FFF2-40B4-BE49-F238E27FC236}">
                <a16:creationId xmlns:a16="http://schemas.microsoft.com/office/drawing/2014/main" id="{46545B1E-1A24-92DE-098E-D82959BD1975}"/>
              </a:ext>
            </a:extLst>
          </p:cNvPr>
          <p:cNvSpPr txBox="1"/>
          <p:nvPr/>
        </p:nvSpPr>
        <p:spPr>
          <a:xfrm>
            <a:off x="3821397" y="5496850"/>
            <a:ext cx="4544290" cy="221599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buFont typeface="Arial"/>
              <a:buChar char="•"/>
            </a:pPr>
            <a:r>
              <a:rPr lang="fr-FR" sz="1600" dirty="0">
                <a:ea typeface="+mn-lt"/>
                <a:cs typeface="+mn-lt"/>
              </a:rPr>
              <a:t> Le personnage est-il populaire ? Oui/Non</a:t>
            </a:r>
            <a:endParaRPr lang="fr-FR" sz="1600" dirty="0"/>
          </a:p>
          <a:p>
            <a:pPr>
              <a:buFont typeface="Arial"/>
              <a:buChar char="•"/>
            </a:pPr>
            <a:r>
              <a:rPr lang="fr-FR" sz="1600" dirty="0">
                <a:ea typeface="+mn-lt"/>
                <a:cs typeface="+mn-lt"/>
              </a:rPr>
              <a:t> S’il est très impopulaire, pour quelle(s)  raison(s) ?</a:t>
            </a:r>
            <a:endParaRPr lang="fr-FR" sz="1600" dirty="0"/>
          </a:p>
          <a:p>
            <a:pPr>
              <a:buFont typeface="Arial"/>
              <a:buChar char="•"/>
            </a:pPr>
            <a:endParaRPr lang="fr-FR">
              <a:ea typeface="+mn-lt"/>
              <a:cs typeface="+mn-lt"/>
            </a:endParaRPr>
          </a:p>
          <a:p>
            <a:pPr>
              <a:buFont typeface="Arial"/>
              <a:buChar char="•"/>
            </a:pPr>
            <a:endParaRPr lang="fr-FR">
              <a:ea typeface="+mn-lt"/>
              <a:cs typeface="+mn-lt"/>
            </a:endParaRPr>
          </a:p>
          <a:p>
            <a:pPr>
              <a:buFont typeface="Arial"/>
              <a:buChar char="•"/>
            </a:pPr>
            <a:endParaRPr lang="fr-FR"/>
          </a:p>
          <a:p>
            <a:pPr marL="285750" indent="-285750">
              <a:buFont typeface="Arial"/>
              <a:buChar char="•"/>
            </a:pPr>
            <a:endParaRPr lang="fr-FR">
              <a:solidFill>
                <a:srgbClr val="F10D0C"/>
              </a:solidFill>
            </a:endParaRPr>
          </a:p>
          <a:p>
            <a:pPr algn="l"/>
            <a:endParaRPr lang="fr-FR"/>
          </a:p>
        </p:txBody>
      </p:sp>
      <p:sp>
        <p:nvSpPr>
          <p:cNvPr id="24" name="ZoneTexte 23">
            <a:extLst>
              <a:ext uri="{FF2B5EF4-FFF2-40B4-BE49-F238E27FC236}">
                <a16:creationId xmlns:a16="http://schemas.microsoft.com/office/drawing/2014/main" id="{ADE725AA-7750-2036-2B02-59F2E624476B}"/>
              </a:ext>
            </a:extLst>
          </p:cNvPr>
          <p:cNvSpPr txBox="1"/>
          <p:nvPr/>
        </p:nvSpPr>
        <p:spPr>
          <a:xfrm>
            <a:off x="5763490" y="3435927"/>
            <a:ext cx="4225635" cy="206210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fr-FR" sz="1600" dirty="0"/>
              <a:t>Quelle</a:t>
            </a:r>
            <a:r>
              <a:rPr lang="fr-FR" sz="1600" b="0" dirty="0"/>
              <a:t> est la première qualité que les autres attribuent au personnage ?</a:t>
            </a:r>
            <a:endParaRPr lang="fr-FR" sz="1600" dirty="0"/>
          </a:p>
          <a:p>
            <a:pPr marL="285750" indent="-285750">
              <a:buFont typeface="Arial"/>
              <a:buChar char="•"/>
            </a:pPr>
            <a:endParaRPr lang="fr-FR" sz="1600"/>
          </a:p>
          <a:p>
            <a:pPr marL="285750" indent="-285750">
              <a:buFont typeface="Arial"/>
              <a:buChar char="•"/>
            </a:pPr>
            <a:endParaRPr lang="fr-FR" sz="1600"/>
          </a:p>
          <a:p>
            <a:pPr marL="285750" indent="-285750">
              <a:buFont typeface="Arial,Sans-Serif"/>
              <a:buChar char="•"/>
            </a:pPr>
            <a:r>
              <a:rPr lang="fr-FR" sz="1600" dirty="0"/>
              <a:t>Quelle</a:t>
            </a:r>
            <a:r>
              <a:rPr lang="fr-FR" sz="1600" b="0" dirty="0"/>
              <a:t> est le premier </a:t>
            </a:r>
            <a:r>
              <a:rPr lang="fr-FR" sz="1600" dirty="0"/>
              <a:t>défaut </a:t>
            </a:r>
            <a:r>
              <a:rPr lang="fr-FR" sz="1600" dirty="0">
                <a:latin typeface="Aptos"/>
                <a:cs typeface="Arial"/>
              </a:rPr>
              <a:t>que les autres attribuent au personnage ?</a:t>
            </a:r>
          </a:p>
          <a:p>
            <a:pPr marL="285750" indent="-285750">
              <a:buFont typeface="Arial,Sans-Serif"/>
              <a:buChar char="•"/>
            </a:pPr>
            <a:endParaRPr lang="fr-FR" sz="1600">
              <a:cs typeface="Arial"/>
            </a:endParaRPr>
          </a:p>
          <a:p>
            <a:pPr marL="285750" indent="-285750">
              <a:buFont typeface="Arial"/>
              <a:buChar char="•"/>
            </a:pPr>
            <a:endParaRPr lang="fr-FR" sz="1600"/>
          </a:p>
        </p:txBody>
      </p:sp>
      <p:cxnSp>
        <p:nvCxnSpPr>
          <p:cNvPr id="7" name="Connecteur droit avec flèche 6">
            <a:extLst>
              <a:ext uri="{FF2B5EF4-FFF2-40B4-BE49-F238E27FC236}">
                <a16:creationId xmlns:a16="http://schemas.microsoft.com/office/drawing/2014/main" id="{C8DC7C0D-CA89-9B4C-7A67-0F372C1D9A10}"/>
              </a:ext>
            </a:extLst>
          </p:cNvPr>
          <p:cNvCxnSpPr>
            <a:cxnSpLocks/>
          </p:cNvCxnSpPr>
          <p:nvPr/>
        </p:nvCxnSpPr>
        <p:spPr>
          <a:xfrm flipH="1">
            <a:off x="3762827" y="4680680"/>
            <a:ext cx="974" cy="1266111"/>
          </a:xfrm>
          <a:prstGeom prst="straightConnector1">
            <a:avLst/>
          </a:prstGeom>
          <a:ln w="57150">
            <a:solidFill>
              <a:srgbClr val="79B254"/>
            </a:solidFill>
          </a:ln>
        </p:spPr>
        <p:style>
          <a:lnRef idx="2">
            <a:schemeClr val="accent1"/>
          </a:lnRef>
          <a:fillRef idx="0">
            <a:schemeClr val="accent1"/>
          </a:fillRef>
          <a:effectRef idx="1">
            <a:schemeClr val="accent1"/>
          </a:effectRef>
          <a:fontRef idx="minor">
            <a:schemeClr val="tx1"/>
          </a:fontRef>
        </p:style>
      </p:cxnSp>
      <p:cxnSp>
        <p:nvCxnSpPr>
          <p:cNvPr id="10" name="Connecteur droit avec flèche 9">
            <a:extLst>
              <a:ext uri="{FF2B5EF4-FFF2-40B4-BE49-F238E27FC236}">
                <a16:creationId xmlns:a16="http://schemas.microsoft.com/office/drawing/2014/main" id="{E5B627B7-1596-8663-514A-AB414C8103E2}"/>
              </a:ext>
            </a:extLst>
          </p:cNvPr>
          <p:cNvCxnSpPr>
            <a:cxnSpLocks/>
          </p:cNvCxnSpPr>
          <p:nvPr/>
        </p:nvCxnSpPr>
        <p:spPr>
          <a:xfrm flipH="1" flipV="1">
            <a:off x="-217" y="5927477"/>
            <a:ext cx="3783468" cy="873"/>
          </a:xfrm>
          <a:prstGeom prst="straightConnector1">
            <a:avLst/>
          </a:prstGeom>
          <a:ln w="57150">
            <a:solidFill>
              <a:srgbClr val="79B254"/>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161016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Une image contenant diagramme, texte, ligne, Rectangle&#10;&#10;Description générée automatiquement">
            <a:extLst>
              <a:ext uri="{FF2B5EF4-FFF2-40B4-BE49-F238E27FC236}">
                <a16:creationId xmlns:a16="http://schemas.microsoft.com/office/drawing/2014/main" id="{B18CC810-5CC2-E4F9-667F-C3D8F6CB2F1B}"/>
              </a:ext>
            </a:extLst>
          </p:cNvPr>
          <p:cNvPicPr>
            <a:picLocks noChangeAspect="1"/>
          </p:cNvPicPr>
          <p:nvPr/>
        </p:nvPicPr>
        <p:blipFill rotWithShape="1">
          <a:blip r:embed="rId2"/>
          <a:srcRect l="165" r="-165" b="6429"/>
          <a:stretch/>
        </p:blipFill>
        <p:spPr>
          <a:xfrm>
            <a:off x="-796157" y="2377754"/>
            <a:ext cx="6907018" cy="4501640"/>
          </a:xfrm>
          <a:prstGeom prst="rect">
            <a:avLst/>
          </a:prstGeom>
          <a:ln>
            <a:solidFill>
              <a:schemeClr val="bg1"/>
            </a:solidFill>
          </a:ln>
        </p:spPr>
      </p:pic>
      <p:pic>
        <p:nvPicPr>
          <p:cNvPr id="2" name="Image 1" descr="Une image contenant diagramme, texte, ligne, Rectangle&#10;&#10;Description générée automatiquement">
            <a:extLst>
              <a:ext uri="{FF2B5EF4-FFF2-40B4-BE49-F238E27FC236}">
                <a16:creationId xmlns:a16="http://schemas.microsoft.com/office/drawing/2014/main" id="{DA187B89-7A4F-02FE-BC8D-BA19172CD386}"/>
              </a:ext>
            </a:extLst>
          </p:cNvPr>
          <p:cNvPicPr>
            <a:picLocks noChangeAspect="1"/>
          </p:cNvPicPr>
          <p:nvPr/>
        </p:nvPicPr>
        <p:blipFill rotWithShape="1">
          <a:blip r:embed="rId2"/>
          <a:srcRect t="26592" r="-80" b="-187"/>
          <a:stretch/>
        </p:blipFill>
        <p:spPr>
          <a:xfrm>
            <a:off x="-793173" y="-21201"/>
            <a:ext cx="6898135" cy="3687631"/>
          </a:xfrm>
          <a:prstGeom prst="rect">
            <a:avLst/>
          </a:prstGeom>
          <a:ln>
            <a:solidFill>
              <a:schemeClr val="bg1"/>
            </a:solidFill>
          </a:ln>
        </p:spPr>
      </p:pic>
      <p:sp>
        <p:nvSpPr>
          <p:cNvPr id="4" name="Rectangle 3">
            <a:extLst>
              <a:ext uri="{FF2B5EF4-FFF2-40B4-BE49-F238E27FC236}">
                <a16:creationId xmlns:a16="http://schemas.microsoft.com/office/drawing/2014/main" id="{0DB57742-22B6-8517-287C-D8186FFD2AF9}"/>
              </a:ext>
            </a:extLst>
          </p:cNvPr>
          <p:cNvSpPr/>
          <p:nvPr/>
        </p:nvSpPr>
        <p:spPr>
          <a:xfrm>
            <a:off x="4451683" y="24594"/>
            <a:ext cx="862641" cy="6800489"/>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70D02A00-0E89-4CC0-EF46-1BED748602A4}"/>
              </a:ext>
            </a:extLst>
          </p:cNvPr>
          <p:cNvSpPr txBox="1"/>
          <p:nvPr/>
        </p:nvSpPr>
        <p:spPr>
          <a:xfrm>
            <a:off x="4451306" y="2040449"/>
            <a:ext cx="2225842"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a:t>Utilisez les plans pour dessiner l'habitation du personnage/un environnement familier</a:t>
            </a:r>
          </a:p>
        </p:txBody>
      </p:sp>
      <p:sp>
        <p:nvSpPr>
          <p:cNvPr id="8" name="ZoneTexte 7">
            <a:extLst>
              <a:ext uri="{FF2B5EF4-FFF2-40B4-BE49-F238E27FC236}">
                <a16:creationId xmlns:a16="http://schemas.microsoft.com/office/drawing/2014/main" id="{2B583AD3-9781-589E-31BB-22B137549057}"/>
              </a:ext>
            </a:extLst>
          </p:cNvPr>
          <p:cNvSpPr txBox="1"/>
          <p:nvPr/>
        </p:nvSpPr>
        <p:spPr>
          <a:xfrm>
            <a:off x="6421004" y="-1136"/>
            <a:ext cx="3332898" cy="732305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fr-FR">
                <a:ea typeface="+mn-lt"/>
                <a:cs typeface="+mn-lt"/>
              </a:rPr>
              <a:t>Premier réflexe au réveil :</a:t>
            </a:r>
          </a:p>
          <a:p>
            <a:pPr marL="285750" indent="-285750">
              <a:buFont typeface="Arial"/>
              <a:buChar char="•"/>
            </a:pPr>
            <a:endParaRPr lang="fr-FR">
              <a:ea typeface="+mn-lt"/>
              <a:cs typeface="+mn-lt"/>
            </a:endParaRPr>
          </a:p>
          <a:p>
            <a:pPr marL="285750" indent="-285750">
              <a:buFont typeface="Arial"/>
              <a:buChar char="•"/>
            </a:pPr>
            <a:r>
              <a:rPr lang="fr-FR">
                <a:ea typeface="+mn-lt"/>
                <a:cs typeface="+mn-lt"/>
              </a:rPr>
              <a:t>Dernière chose faite avant le coucher :</a:t>
            </a:r>
          </a:p>
          <a:p>
            <a:pPr marL="285750" indent="-285750">
              <a:buFont typeface="Arial"/>
              <a:buChar char="•"/>
            </a:pPr>
            <a:endParaRPr lang="fr-FR">
              <a:ea typeface="+mn-lt"/>
              <a:cs typeface="+mn-lt"/>
            </a:endParaRPr>
          </a:p>
          <a:p>
            <a:pPr marL="285750" indent="-285750">
              <a:buFont typeface="Arial"/>
              <a:buChar char="•"/>
            </a:pPr>
            <a:r>
              <a:rPr lang="fr-FR">
                <a:ea typeface="+mn-lt"/>
                <a:cs typeface="+mn-lt"/>
              </a:rPr>
              <a:t>Décrivez une journée type du personnage :</a:t>
            </a:r>
          </a:p>
          <a:p>
            <a:pPr marL="285750" indent="-285750">
              <a:buFont typeface="Arial"/>
              <a:buChar char="•"/>
            </a:pPr>
            <a:endParaRPr lang="fr-FR">
              <a:ea typeface="+mn-lt"/>
              <a:cs typeface="+mn-lt"/>
            </a:endParaRPr>
          </a:p>
          <a:p>
            <a:pPr marL="285750" indent="-285750">
              <a:buFont typeface="Arial"/>
              <a:buChar char="•"/>
            </a:pPr>
            <a:endParaRPr lang="fr-FR">
              <a:ea typeface="+mn-lt"/>
              <a:cs typeface="+mn-lt"/>
            </a:endParaRPr>
          </a:p>
          <a:p>
            <a:pPr marL="285750" indent="-285750">
              <a:buFont typeface="Arial"/>
              <a:buChar char="•"/>
            </a:pPr>
            <a:endParaRPr lang="fr-FR">
              <a:ea typeface="+mn-lt"/>
              <a:cs typeface="+mn-lt"/>
            </a:endParaRPr>
          </a:p>
          <a:p>
            <a:pPr marL="285750" indent="-285750">
              <a:buFont typeface="Arial"/>
              <a:buChar char="•"/>
            </a:pPr>
            <a:r>
              <a:rPr lang="fr-FR">
                <a:ea typeface="+mn-lt"/>
                <a:cs typeface="+mn-lt"/>
              </a:rPr>
              <a:t>Tics :</a:t>
            </a:r>
          </a:p>
          <a:p>
            <a:pPr marL="285750" indent="-285750">
              <a:buFont typeface="Arial"/>
              <a:buChar char="•"/>
            </a:pPr>
            <a:endParaRPr lang="fr-FR">
              <a:ea typeface="+mn-lt"/>
              <a:cs typeface="+mn-lt"/>
            </a:endParaRPr>
          </a:p>
          <a:p>
            <a:pPr marL="285750" indent="-285750">
              <a:buFont typeface="Arial"/>
              <a:buChar char="•"/>
            </a:pPr>
            <a:endParaRPr lang="fr-FR">
              <a:ea typeface="+mn-lt"/>
              <a:cs typeface="+mn-lt"/>
            </a:endParaRPr>
          </a:p>
          <a:p>
            <a:pPr marL="285750" indent="-285750">
              <a:buFont typeface="Arial"/>
              <a:buChar char="•"/>
            </a:pPr>
            <a:r>
              <a:rPr lang="fr-FR">
                <a:ea typeface="+mn-lt"/>
                <a:cs typeface="+mn-lt"/>
              </a:rPr>
              <a:t>Mauvaise(s) habitude(s) :</a:t>
            </a:r>
          </a:p>
          <a:p>
            <a:pPr marL="285750" indent="-285750">
              <a:buFont typeface="Arial"/>
              <a:buChar char="•"/>
            </a:pPr>
            <a:endParaRPr lang="fr-FR">
              <a:ea typeface="+mn-lt"/>
              <a:cs typeface="+mn-lt"/>
            </a:endParaRPr>
          </a:p>
          <a:p>
            <a:pPr marL="285750" indent="-285750">
              <a:buFont typeface="Arial"/>
              <a:buChar char="•"/>
            </a:pPr>
            <a:endParaRPr lang="fr-FR">
              <a:ea typeface="+mn-lt"/>
              <a:cs typeface="+mn-lt"/>
            </a:endParaRPr>
          </a:p>
          <a:p>
            <a:pPr marL="285750" indent="-285750">
              <a:buFont typeface="Arial"/>
              <a:buChar char="•"/>
            </a:pPr>
            <a:r>
              <a:rPr lang="fr-FR">
                <a:ea typeface="+mn-lt"/>
                <a:cs typeface="+mn-lt"/>
              </a:rPr>
              <a:t>Élément préféré du quotidien :</a:t>
            </a:r>
          </a:p>
          <a:p>
            <a:pPr marL="285750" indent="-285750">
              <a:buFont typeface="Arial"/>
              <a:buChar char="•"/>
            </a:pPr>
            <a:endParaRPr lang="fr-FR">
              <a:ea typeface="+mn-lt"/>
              <a:cs typeface="+mn-lt"/>
            </a:endParaRPr>
          </a:p>
          <a:p>
            <a:pPr marL="285750" indent="-285750">
              <a:buFont typeface="Arial"/>
              <a:buChar char="•"/>
            </a:pPr>
            <a:r>
              <a:rPr lang="fr-FR">
                <a:ea typeface="+mn-lt"/>
                <a:cs typeface="+mn-lt"/>
              </a:rPr>
              <a:t>Élément(s) qu’il changerait dans sa vie actuelle :</a:t>
            </a:r>
          </a:p>
          <a:p>
            <a:pPr marL="285750" indent="-285750">
              <a:buFont typeface="Arial"/>
              <a:buChar char="•"/>
            </a:pPr>
            <a:endParaRPr lang="fr-FR">
              <a:ea typeface="+mn-lt"/>
              <a:cs typeface="+mn-lt"/>
            </a:endParaRPr>
          </a:p>
          <a:p>
            <a:pPr marL="285750" indent="-285750">
              <a:buFont typeface="Arial"/>
              <a:buChar char="•"/>
            </a:pPr>
            <a:endParaRPr lang="fr-FR">
              <a:ea typeface="+mn-lt"/>
              <a:cs typeface="+mn-lt"/>
            </a:endParaRPr>
          </a:p>
          <a:p>
            <a:pPr marL="285750" indent="-285750">
              <a:buFont typeface="Arial"/>
              <a:buChar char="•"/>
            </a:pPr>
            <a:r>
              <a:rPr lang="fr-FR">
                <a:ea typeface="+mn-lt"/>
                <a:cs typeface="+mn-lt"/>
              </a:rPr>
              <a:t>Est-il satisfait de sa vie ? : Oui/Non</a:t>
            </a:r>
          </a:p>
          <a:p>
            <a:endParaRPr lang="fr-FR"/>
          </a:p>
        </p:txBody>
      </p:sp>
    </p:spTree>
    <p:extLst>
      <p:ext uri="{BB962C8B-B14F-4D97-AF65-F5344CB8AC3E}">
        <p14:creationId xmlns:p14="http://schemas.microsoft.com/office/powerpoint/2010/main" val="3163446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descr="Une image contenant origami, croquis, conception&#10;&#10;Description générée automatiquement">
            <a:extLst>
              <a:ext uri="{FF2B5EF4-FFF2-40B4-BE49-F238E27FC236}">
                <a16:creationId xmlns:a16="http://schemas.microsoft.com/office/drawing/2014/main" id="{A6C45461-FF19-9377-818F-7EA4CF993BAF}"/>
              </a:ext>
            </a:extLst>
          </p:cNvPr>
          <p:cNvPicPr>
            <a:picLocks noChangeAspect="1"/>
          </p:cNvPicPr>
          <p:nvPr/>
        </p:nvPicPr>
        <p:blipFill>
          <a:blip r:embed="rId2"/>
          <a:stretch>
            <a:fillRect/>
          </a:stretch>
        </p:blipFill>
        <p:spPr>
          <a:xfrm>
            <a:off x="6596692" y="440128"/>
            <a:ext cx="5439673" cy="5014463"/>
          </a:xfrm>
          <a:prstGeom prst="rect">
            <a:avLst/>
          </a:prstGeom>
          <a:ln>
            <a:solidFill>
              <a:schemeClr val="bg1"/>
            </a:solidFill>
          </a:ln>
        </p:spPr>
      </p:pic>
      <p:sp>
        <p:nvSpPr>
          <p:cNvPr id="3" name="ZoneTexte 2">
            <a:extLst>
              <a:ext uri="{FF2B5EF4-FFF2-40B4-BE49-F238E27FC236}">
                <a16:creationId xmlns:a16="http://schemas.microsoft.com/office/drawing/2014/main" id="{93C56879-F525-394C-9247-7DAE13A1CD0F}"/>
              </a:ext>
            </a:extLst>
          </p:cNvPr>
          <p:cNvSpPr txBox="1"/>
          <p:nvPr/>
        </p:nvSpPr>
        <p:spPr>
          <a:xfrm>
            <a:off x="8483686" y="733768"/>
            <a:ext cx="1925781"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a:t>Force physique </a:t>
            </a:r>
          </a:p>
        </p:txBody>
      </p:sp>
      <p:sp>
        <p:nvSpPr>
          <p:cNvPr id="4" name="ZoneTexte 3">
            <a:extLst>
              <a:ext uri="{FF2B5EF4-FFF2-40B4-BE49-F238E27FC236}">
                <a16:creationId xmlns:a16="http://schemas.microsoft.com/office/drawing/2014/main" id="{BF372684-D940-5C83-2045-988696FA6B10}"/>
              </a:ext>
            </a:extLst>
          </p:cNvPr>
          <p:cNvSpPr txBox="1"/>
          <p:nvPr/>
        </p:nvSpPr>
        <p:spPr>
          <a:xfrm>
            <a:off x="10412082" y="1361665"/>
            <a:ext cx="156634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a:t>Intelligence</a:t>
            </a:r>
          </a:p>
        </p:txBody>
      </p:sp>
      <p:sp>
        <p:nvSpPr>
          <p:cNvPr id="5" name="ZoneTexte 4">
            <a:extLst>
              <a:ext uri="{FF2B5EF4-FFF2-40B4-BE49-F238E27FC236}">
                <a16:creationId xmlns:a16="http://schemas.microsoft.com/office/drawing/2014/main" id="{A53DD83B-608F-BC01-E93C-385D161CCE0A}"/>
              </a:ext>
            </a:extLst>
          </p:cNvPr>
          <p:cNvSpPr txBox="1"/>
          <p:nvPr/>
        </p:nvSpPr>
        <p:spPr>
          <a:xfrm>
            <a:off x="8481856" y="4869740"/>
            <a:ext cx="1925781"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a:t>Force mentale</a:t>
            </a:r>
          </a:p>
        </p:txBody>
      </p:sp>
      <p:sp>
        <p:nvSpPr>
          <p:cNvPr id="6" name="ZoneTexte 5">
            <a:extLst>
              <a:ext uri="{FF2B5EF4-FFF2-40B4-BE49-F238E27FC236}">
                <a16:creationId xmlns:a16="http://schemas.microsoft.com/office/drawing/2014/main" id="{F6021C89-2B90-2825-FCA1-60C9E63CD370}"/>
              </a:ext>
            </a:extLst>
          </p:cNvPr>
          <p:cNvSpPr txBox="1"/>
          <p:nvPr/>
        </p:nvSpPr>
        <p:spPr>
          <a:xfrm>
            <a:off x="6189321" y="2756532"/>
            <a:ext cx="1925781"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a:t>Vitesse</a:t>
            </a:r>
          </a:p>
        </p:txBody>
      </p:sp>
      <p:sp>
        <p:nvSpPr>
          <p:cNvPr id="8" name="ZoneTexte 7">
            <a:extLst>
              <a:ext uri="{FF2B5EF4-FFF2-40B4-BE49-F238E27FC236}">
                <a16:creationId xmlns:a16="http://schemas.microsoft.com/office/drawing/2014/main" id="{82A87D87-2BE2-D2D8-9E80-63E890BAC25B}"/>
              </a:ext>
            </a:extLst>
          </p:cNvPr>
          <p:cNvSpPr txBox="1"/>
          <p:nvPr/>
        </p:nvSpPr>
        <p:spPr>
          <a:xfrm>
            <a:off x="10626956" y="2756530"/>
            <a:ext cx="1925781"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a:t>Endurance</a:t>
            </a:r>
          </a:p>
        </p:txBody>
      </p:sp>
      <p:graphicFrame>
        <p:nvGraphicFramePr>
          <p:cNvPr id="10" name="Tableau 9">
            <a:extLst>
              <a:ext uri="{FF2B5EF4-FFF2-40B4-BE49-F238E27FC236}">
                <a16:creationId xmlns:a16="http://schemas.microsoft.com/office/drawing/2014/main" id="{0E1A597F-F859-C541-DD7C-0D32BD12D7AF}"/>
              </a:ext>
            </a:extLst>
          </p:cNvPr>
          <p:cNvGraphicFramePr>
            <a:graphicFrameLocks noGrp="1"/>
          </p:cNvGraphicFramePr>
          <p:nvPr>
            <p:extLst>
              <p:ext uri="{D42A27DB-BD31-4B8C-83A1-F6EECF244321}">
                <p14:modId xmlns:p14="http://schemas.microsoft.com/office/powerpoint/2010/main" val="3837612885"/>
              </p:ext>
            </p:extLst>
          </p:nvPr>
        </p:nvGraphicFramePr>
        <p:xfrm>
          <a:off x="-41563" y="-41563"/>
          <a:ext cx="6783180" cy="4604511"/>
        </p:xfrm>
        <a:graphic>
          <a:graphicData uri="http://schemas.openxmlformats.org/drawingml/2006/table">
            <a:tbl>
              <a:tblPr firstRow="1" bandRow="1">
                <a:tableStyleId>{5C22544A-7EE6-4342-B048-85BDC9FD1C3A}</a:tableStyleId>
              </a:tblPr>
              <a:tblGrid>
                <a:gridCol w="2261060">
                  <a:extLst>
                    <a:ext uri="{9D8B030D-6E8A-4147-A177-3AD203B41FA5}">
                      <a16:colId xmlns:a16="http://schemas.microsoft.com/office/drawing/2014/main" val="3767004107"/>
                    </a:ext>
                  </a:extLst>
                </a:gridCol>
                <a:gridCol w="2261060">
                  <a:extLst>
                    <a:ext uri="{9D8B030D-6E8A-4147-A177-3AD203B41FA5}">
                      <a16:colId xmlns:a16="http://schemas.microsoft.com/office/drawing/2014/main" val="4042809862"/>
                    </a:ext>
                  </a:extLst>
                </a:gridCol>
                <a:gridCol w="2261060">
                  <a:extLst>
                    <a:ext uri="{9D8B030D-6E8A-4147-A177-3AD203B41FA5}">
                      <a16:colId xmlns:a16="http://schemas.microsoft.com/office/drawing/2014/main" val="2984858582"/>
                    </a:ext>
                  </a:extLst>
                </a:gridCol>
              </a:tblGrid>
              <a:tr h="704219">
                <a:tc>
                  <a:txBody>
                    <a:bodyPr/>
                    <a:lstStyle/>
                    <a:p>
                      <a:pPr lvl="0">
                        <a:buNone/>
                      </a:pPr>
                      <a:endParaRPr lang="fr-FR" sz="1200" b="1" i="0" u="none" strike="noStrike" noProof="0">
                        <a:solidFill>
                          <a:srgbClr val="FFFFFF"/>
                        </a:solidFill>
                        <a:latin typeface="Aptos"/>
                      </a:endParaRPr>
                    </a:p>
                    <a:p>
                      <a:pPr lvl="0">
                        <a:buNone/>
                      </a:pPr>
                      <a:endParaRPr lang="fr-FR"/>
                    </a:p>
                  </a:txBody>
                  <a:tcPr>
                    <a:solidFill>
                      <a:srgbClr val="79B254"/>
                    </a:solidFill>
                  </a:tcPr>
                </a:tc>
                <a:tc>
                  <a:txBody>
                    <a:bodyPr/>
                    <a:lstStyle/>
                    <a:p>
                      <a:pPr algn="ctr"/>
                      <a:r>
                        <a:rPr lang="fr-FR"/>
                        <a:t>Aptitude(s)</a:t>
                      </a:r>
                    </a:p>
                  </a:txBody>
                  <a:tcPr>
                    <a:solidFill>
                      <a:srgbClr val="79B254"/>
                    </a:solidFill>
                  </a:tcPr>
                </a:tc>
                <a:tc>
                  <a:txBody>
                    <a:bodyPr/>
                    <a:lstStyle/>
                    <a:p>
                      <a:pPr algn="ctr"/>
                      <a:r>
                        <a:rPr lang="fr-FR"/>
                        <a:t>Faiblesse(s)</a:t>
                      </a:r>
                    </a:p>
                  </a:txBody>
                  <a:tcPr>
                    <a:solidFill>
                      <a:srgbClr val="79B254"/>
                    </a:solidFill>
                  </a:tcPr>
                </a:tc>
                <a:extLst>
                  <a:ext uri="{0D108BD9-81ED-4DB2-BD59-A6C34878D82A}">
                    <a16:rowId xmlns:a16="http://schemas.microsoft.com/office/drawing/2014/main" val="743685251"/>
                  </a:ext>
                </a:extLst>
              </a:tr>
              <a:tr h="975073">
                <a:tc>
                  <a:txBody>
                    <a:bodyPr/>
                    <a:lstStyle/>
                    <a:p>
                      <a:r>
                        <a:rPr lang="fr-FR" b="1">
                          <a:solidFill>
                            <a:schemeClr val="bg1"/>
                          </a:solidFill>
                        </a:rPr>
                        <a:t>Physique(s)</a:t>
                      </a:r>
                      <a:endParaRPr lang="fr-FR" b="1"/>
                    </a:p>
                  </a:txBody>
                  <a:tcPr>
                    <a:solidFill>
                      <a:srgbClr val="79B254"/>
                    </a:solidFill>
                  </a:tcPr>
                </a:tc>
                <a:tc>
                  <a:txBody>
                    <a:bodyPr/>
                    <a:lstStyle/>
                    <a:p>
                      <a:endParaRPr lang="fr-FR"/>
                    </a:p>
                    <a:p>
                      <a:pPr lvl="0">
                        <a:buNone/>
                      </a:pPr>
                      <a:endParaRPr lang="fr-FR"/>
                    </a:p>
                    <a:p>
                      <a:pPr lvl="0">
                        <a:buNone/>
                      </a:pPr>
                      <a:endParaRPr lang="fr-FR"/>
                    </a:p>
                  </a:txBody>
                  <a:tcPr/>
                </a:tc>
                <a:tc>
                  <a:txBody>
                    <a:bodyPr/>
                    <a:lstStyle/>
                    <a:p>
                      <a:endParaRPr lang="fr-FR"/>
                    </a:p>
                  </a:txBody>
                  <a:tcPr/>
                </a:tc>
                <a:extLst>
                  <a:ext uri="{0D108BD9-81ED-4DB2-BD59-A6C34878D82A}">
                    <a16:rowId xmlns:a16="http://schemas.microsoft.com/office/drawing/2014/main" val="3637020153"/>
                  </a:ext>
                </a:extLst>
              </a:tr>
              <a:tr h="975073">
                <a:tc>
                  <a:txBody>
                    <a:bodyPr/>
                    <a:lstStyle/>
                    <a:p>
                      <a:pPr lvl="0">
                        <a:buNone/>
                      </a:pPr>
                      <a:r>
                        <a:rPr lang="fr-FR" b="1">
                          <a:solidFill>
                            <a:schemeClr val="bg1"/>
                          </a:solidFill>
                        </a:rPr>
                        <a:t>Mentale(s)</a:t>
                      </a:r>
                    </a:p>
                  </a:txBody>
                  <a:tcPr>
                    <a:solidFill>
                      <a:srgbClr val="79B254"/>
                    </a:solidFill>
                  </a:tcPr>
                </a:tc>
                <a:tc>
                  <a:txBody>
                    <a:bodyPr/>
                    <a:lstStyle/>
                    <a:p>
                      <a:pPr lvl="0">
                        <a:buNone/>
                      </a:pPr>
                      <a:endParaRPr lang="fr-FR"/>
                    </a:p>
                    <a:p>
                      <a:pPr lvl="0">
                        <a:buNone/>
                      </a:pPr>
                      <a:endParaRPr lang="fr-FR"/>
                    </a:p>
                    <a:p>
                      <a:pPr lvl="0">
                        <a:buNone/>
                      </a:pPr>
                      <a:endParaRPr lang="fr-FR"/>
                    </a:p>
                  </a:txBody>
                  <a:tcPr/>
                </a:tc>
                <a:tc>
                  <a:txBody>
                    <a:bodyPr/>
                    <a:lstStyle/>
                    <a:p>
                      <a:pPr lvl="0">
                        <a:buNone/>
                      </a:pPr>
                      <a:endParaRPr lang="fr-FR"/>
                    </a:p>
                  </a:txBody>
                  <a:tcPr/>
                </a:tc>
                <a:extLst>
                  <a:ext uri="{0D108BD9-81ED-4DB2-BD59-A6C34878D82A}">
                    <a16:rowId xmlns:a16="http://schemas.microsoft.com/office/drawing/2014/main" val="2681522356"/>
                  </a:ext>
                </a:extLst>
              </a:tr>
              <a:tr h="975073">
                <a:tc>
                  <a:txBody>
                    <a:bodyPr/>
                    <a:lstStyle/>
                    <a:p>
                      <a:pPr lvl="0">
                        <a:buNone/>
                      </a:pPr>
                      <a:r>
                        <a:rPr lang="fr-FR" b="1">
                          <a:solidFill>
                            <a:schemeClr val="bg1"/>
                          </a:solidFill>
                        </a:rPr>
                        <a:t>Interpersonnelle(s)</a:t>
                      </a:r>
                    </a:p>
                  </a:txBody>
                  <a:tcPr>
                    <a:solidFill>
                      <a:srgbClr val="79B254"/>
                    </a:solidFill>
                  </a:tcPr>
                </a:tc>
                <a:tc>
                  <a:txBody>
                    <a:bodyPr/>
                    <a:lstStyle/>
                    <a:p>
                      <a:pPr lvl="0">
                        <a:buNone/>
                      </a:pPr>
                      <a:endParaRPr lang="fr-FR"/>
                    </a:p>
                    <a:p>
                      <a:pPr lvl="0">
                        <a:buNone/>
                      </a:pPr>
                      <a:endParaRPr lang="fr-FR"/>
                    </a:p>
                    <a:p>
                      <a:pPr lvl="0">
                        <a:buNone/>
                      </a:pPr>
                      <a:endParaRPr lang="fr-FR"/>
                    </a:p>
                  </a:txBody>
                  <a:tcPr/>
                </a:tc>
                <a:tc>
                  <a:txBody>
                    <a:bodyPr/>
                    <a:lstStyle/>
                    <a:p>
                      <a:pPr lvl="0">
                        <a:buNone/>
                      </a:pPr>
                      <a:endParaRPr lang="fr-FR"/>
                    </a:p>
                  </a:txBody>
                  <a:tcPr/>
                </a:tc>
                <a:extLst>
                  <a:ext uri="{0D108BD9-81ED-4DB2-BD59-A6C34878D82A}">
                    <a16:rowId xmlns:a16="http://schemas.microsoft.com/office/drawing/2014/main" val="2228089763"/>
                  </a:ext>
                </a:extLst>
              </a:tr>
              <a:tr h="975073">
                <a:tc>
                  <a:txBody>
                    <a:bodyPr/>
                    <a:lstStyle/>
                    <a:p>
                      <a:pPr lvl="0">
                        <a:buNone/>
                      </a:pPr>
                      <a:r>
                        <a:rPr lang="fr-FR" b="1">
                          <a:solidFill>
                            <a:schemeClr val="bg1"/>
                          </a:solidFill>
                        </a:rPr>
                        <a:t>Magique(s)</a:t>
                      </a:r>
                    </a:p>
                  </a:txBody>
                  <a:tcPr>
                    <a:solidFill>
                      <a:srgbClr val="79B254"/>
                    </a:solidFill>
                  </a:tcPr>
                </a:tc>
                <a:tc>
                  <a:txBody>
                    <a:bodyPr/>
                    <a:lstStyle/>
                    <a:p>
                      <a:pPr lvl="0">
                        <a:buNone/>
                      </a:pPr>
                      <a:endParaRPr lang="fr-FR"/>
                    </a:p>
                  </a:txBody>
                  <a:tcPr/>
                </a:tc>
                <a:tc>
                  <a:txBody>
                    <a:bodyPr/>
                    <a:lstStyle/>
                    <a:p>
                      <a:pPr lvl="0">
                        <a:buNone/>
                      </a:pPr>
                      <a:endParaRPr lang="fr-FR"/>
                    </a:p>
                  </a:txBody>
                  <a:tcPr/>
                </a:tc>
                <a:extLst>
                  <a:ext uri="{0D108BD9-81ED-4DB2-BD59-A6C34878D82A}">
                    <a16:rowId xmlns:a16="http://schemas.microsoft.com/office/drawing/2014/main" val="1902580331"/>
                  </a:ext>
                </a:extLst>
              </a:tr>
            </a:tbl>
          </a:graphicData>
        </a:graphic>
      </p:graphicFrame>
      <p:sp>
        <p:nvSpPr>
          <p:cNvPr id="11" name="ZoneTexte 10">
            <a:extLst>
              <a:ext uri="{FF2B5EF4-FFF2-40B4-BE49-F238E27FC236}">
                <a16:creationId xmlns:a16="http://schemas.microsoft.com/office/drawing/2014/main" id="{C4E9336D-CFB5-75A0-2CEC-A2723C5F358B}"/>
              </a:ext>
            </a:extLst>
          </p:cNvPr>
          <p:cNvSpPr txBox="1"/>
          <p:nvPr/>
        </p:nvSpPr>
        <p:spPr>
          <a:xfrm>
            <a:off x="83127" y="4641272"/>
            <a:ext cx="7079672" cy="258532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fr-FR" sz="1600">
                <a:ea typeface="+mn-lt"/>
                <a:cs typeface="+mn-lt"/>
              </a:rPr>
              <a:t>Valeurs auxquelles le personnage est le plus attaché :</a:t>
            </a:r>
            <a:endParaRPr lang="fr-FR" sz="1600"/>
          </a:p>
          <a:p>
            <a:pPr marL="285750" indent="-285750">
              <a:buFont typeface="Arial"/>
              <a:buChar char="•"/>
            </a:pPr>
            <a:endParaRPr lang="fr-FR" sz="1600">
              <a:ea typeface="+mn-lt"/>
              <a:cs typeface="+mn-lt"/>
            </a:endParaRPr>
          </a:p>
          <a:p>
            <a:pPr marL="285750" indent="-285750">
              <a:buFont typeface="Arial"/>
              <a:buChar char="•"/>
            </a:pPr>
            <a:r>
              <a:rPr lang="fr-FR" sz="1600">
                <a:ea typeface="+mn-lt"/>
                <a:cs typeface="+mn-lt"/>
              </a:rPr>
              <a:t>Qu’est-ce qui importe et horrifie le plus pour le personnage ?</a:t>
            </a:r>
            <a:endParaRPr lang="fr-FR" sz="1600"/>
          </a:p>
          <a:p>
            <a:pPr marL="285750" indent="-285750">
              <a:buFont typeface="Arial"/>
              <a:buChar char="•"/>
            </a:pPr>
            <a:endParaRPr lang="fr-FR" sz="1600">
              <a:ea typeface="+mn-lt"/>
              <a:cs typeface="+mn-lt"/>
            </a:endParaRPr>
          </a:p>
          <a:p>
            <a:pPr marL="285750" indent="-285750">
              <a:buFont typeface="Arial"/>
              <a:buChar char="•"/>
            </a:pPr>
            <a:r>
              <a:rPr lang="fr-FR" sz="1600">
                <a:ea typeface="+mn-lt"/>
                <a:cs typeface="+mn-lt"/>
              </a:rPr>
              <a:t>Est-il capable d’aller à l’encontre d’une de ses valeurs ? : Oui/Non</a:t>
            </a:r>
            <a:endParaRPr lang="fr-FR" sz="1600"/>
          </a:p>
          <a:p>
            <a:pPr marL="285750" indent="-285750">
              <a:buFont typeface="Arial"/>
              <a:buChar char="•"/>
            </a:pPr>
            <a:r>
              <a:rPr lang="fr-FR" sz="1600">
                <a:ea typeface="+mn-lt"/>
                <a:cs typeface="+mn-lt"/>
              </a:rPr>
              <a:t>Si oui, lesquels et pourquoi ?</a:t>
            </a:r>
            <a:endParaRPr lang="fr-FR" sz="1600"/>
          </a:p>
          <a:p>
            <a:pPr marL="285750" indent="-285750">
              <a:buFont typeface="Arial"/>
              <a:buChar char="•"/>
            </a:pPr>
            <a:endParaRPr lang="fr-FR" sz="1600">
              <a:ea typeface="+mn-lt"/>
              <a:cs typeface="+mn-lt"/>
            </a:endParaRPr>
          </a:p>
          <a:p>
            <a:pPr marL="285750" indent="-285750">
              <a:buFont typeface="Arial"/>
              <a:buChar char="•"/>
            </a:pPr>
            <a:r>
              <a:rPr lang="fr-FR" sz="1600">
                <a:ea typeface="+mn-lt"/>
                <a:cs typeface="+mn-lt"/>
              </a:rPr>
              <a:t>Que pense-t-il du mensonge ?</a:t>
            </a:r>
            <a:endParaRPr lang="fr-FR" sz="1600"/>
          </a:p>
          <a:p>
            <a:pPr marL="285750" indent="-285750">
              <a:buFont typeface="Arial"/>
              <a:buChar char="•"/>
            </a:pPr>
            <a:r>
              <a:rPr lang="fr-FR" sz="1600">
                <a:ea typeface="+mn-lt"/>
                <a:cs typeface="+mn-lt"/>
              </a:rPr>
              <a:t>Quel est son sens de la justice ?</a:t>
            </a:r>
            <a:endParaRPr lang="fr-FR" sz="1600"/>
          </a:p>
          <a:p>
            <a:pPr algn="l"/>
            <a:endParaRPr lang="fr-FR"/>
          </a:p>
        </p:txBody>
      </p:sp>
      <p:sp>
        <p:nvSpPr>
          <p:cNvPr id="12" name="ZoneTexte 11">
            <a:extLst>
              <a:ext uri="{FF2B5EF4-FFF2-40B4-BE49-F238E27FC236}">
                <a16:creationId xmlns:a16="http://schemas.microsoft.com/office/drawing/2014/main" id="{02802E74-0A35-C960-1A0A-6A2A622C7241}"/>
              </a:ext>
            </a:extLst>
          </p:cNvPr>
          <p:cNvSpPr txBox="1"/>
          <p:nvPr/>
        </p:nvSpPr>
        <p:spPr>
          <a:xfrm>
            <a:off x="6871854" y="0"/>
            <a:ext cx="5264727"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fr-FR" sz="3200"/>
              <a:t>Aptitudes et valeurs</a:t>
            </a:r>
            <a:endParaRPr lang="fr-FR"/>
          </a:p>
        </p:txBody>
      </p:sp>
      <p:sp>
        <p:nvSpPr>
          <p:cNvPr id="9" name="ZoneTexte 8">
            <a:extLst>
              <a:ext uri="{FF2B5EF4-FFF2-40B4-BE49-F238E27FC236}">
                <a16:creationId xmlns:a16="http://schemas.microsoft.com/office/drawing/2014/main" id="{AFCC9ACE-1E48-C5AC-95FB-947B3FF270B4}"/>
              </a:ext>
            </a:extLst>
          </p:cNvPr>
          <p:cNvSpPr txBox="1"/>
          <p:nvPr/>
        </p:nvSpPr>
        <p:spPr>
          <a:xfrm>
            <a:off x="6884359" y="1367560"/>
            <a:ext cx="123611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dirty="0"/>
              <a:t>Empathie</a:t>
            </a:r>
          </a:p>
        </p:txBody>
      </p:sp>
      <p:sp>
        <p:nvSpPr>
          <p:cNvPr id="13" name="ZoneTexte 12">
            <a:extLst>
              <a:ext uri="{FF2B5EF4-FFF2-40B4-BE49-F238E27FC236}">
                <a16:creationId xmlns:a16="http://schemas.microsoft.com/office/drawing/2014/main" id="{C645B073-E280-0F1A-7BB6-1512342C7F51}"/>
              </a:ext>
            </a:extLst>
          </p:cNvPr>
          <p:cNvSpPr txBox="1"/>
          <p:nvPr/>
        </p:nvSpPr>
        <p:spPr>
          <a:xfrm>
            <a:off x="10491706" y="4182442"/>
            <a:ext cx="148771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dirty="0"/>
              <a:t>Dextérité</a:t>
            </a:r>
          </a:p>
        </p:txBody>
      </p:sp>
      <p:sp>
        <p:nvSpPr>
          <p:cNvPr id="14" name="ZoneTexte 13">
            <a:extLst>
              <a:ext uri="{FF2B5EF4-FFF2-40B4-BE49-F238E27FC236}">
                <a16:creationId xmlns:a16="http://schemas.microsoft.com/office/drawing/2014/main" id="{3EBD0830-F768-3D7C-0507-CC4170695166}"/>
              </a:ext>
            </a:extLst>
          </p:cNvPr>
          <p:cNvSpPr txBox="1"/>
          <p:nvPr/>
        </p:nvSpPr>
        <p:spPr>
          <a:xfrm>
            <a:off x="6889150" y="4176622"/>
            <a:ext cx="125185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dirty="0"/>
              <a:t>Charisme</a:t>
            </a:r>
          </a:p>
        </p:txBody>
      </p:sp>
    </p:spTree>
    <p:extLst>
      <p:ext uri="{BB962C8B-B14F-4D97-AF65-F5344CB8AC3E}">
        <p14:creationId xmlns:p14="http://schemas.microsoft.com/office/powerpoint/2010/main" val="254538114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107</TotalTime>
  <Words>1012</Words>
  <Application>Microsoft Office PowerPoint</Application>
  <PresentationFormat>Grand écran</PresentationFormat>
  <Paragraphs>262</Paragraphs>
  <Slides>11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11</vt:i4>
      </vt:variant>
    </vt:vector>
  </HeadingPairs>
  <TitlesOfParts>
    <vt:vector size="17" baseType="lpstr">
      <vt:lpstr>Aptos</vt:lpstr>
      <vt:lpstr>Aptos Display</vt:lpstr>
      <vt:lpstr>Arial</vt:lpstr>
      <vt:lpstr>Arial,Sans-Serif</vt:lpstr>
      <vt:lpstr>Liberation Serif</vt:lpstr>
      <vt:lpstr>Thème Office</vt:lpstr>
      <vt:lpstr>Fiche de personnage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Publiersonlivre.fr</dc:creator>
  <cp:lastModifiedBy>Jean-Baptiste Coudriou</cp:lastModifiedBy>
  <cp:revision>278</cp:revision>
  <dcterms:created xsi:type="dcterms:W3CDTF">2024-05-10T13:15:19Z</dcterms:created>
  <dcterms:modified xsi:type="dcterms:W3CDTF">2024-07-18T16:15:42Z</dcterms:modified>
</cp:coreProperties>
</file>